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diagrams/data1.xml" ContentType="application/vnd.openxmlformats-officedocument.drawingml.diagramData+xml"/>
  <Override PartName="/ppt/presentation.xml" ContentType="application/vnd.openxmlformats-officedocument.presentationml.presentation.main+xml"/>
  <Override PartName="/ppt/slides/slide1.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Slides/notesSlide10.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8.xml" ContentType="application/vnd.openxmlformats-officedocument.presentationml.notesSlide+xml"/>
  <Override PartName="/ppt/slideMasters/slideMaster1.xml" ContentType="application/vnd.openxmlformats-officedocument.presentationml.slideMaster+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notesSlides/notesSlide1.xml" ContentType="application/vnd.openxmlformats-officedocument.presentationml.notesSlide+xml"/>
  <Override PartName="/ppt/slideLayouts/slideLayout21.xml" ContentType="application/vnd.openxmlformats-officedocument.presentationml.slideLayout+xml"/>
  <Override PartName="/ppt/notesSlides/notesSlide2.xml" ContentType="application/vnd.openxmlformats-officedocument.presentationml.notesSlide+xml"/>
  <Override PartName="/ppt/handoutMasters/handoutMaster1.xml" ContentType="application/vnd.openxmlformats-officedocument.presentationml.handoutMaster+xml"/>
  <Override PartName="/ppt/theme/theme2.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diagrams/quickStyle1.xml" ContentType="application/vnd.openxmlformats-officedocument.drawingml.diagramStyle+xml"/>
  <Override PartName="/ppt/diagrams/colors1.xml" ContentType="application/vnd.openxmlformats-officedocument.drawingml.diagramColors+xml"/>
  <Override PartName="/ppt/diagrams/layout1.xml" ContentType="application/vnd.openxmlformats-officedocument.drawingml.diagramLayout+xml"/>
  <Override PartName="/ppt/diagrams/drawing1.xml" ContentType="application/vnd.ms-office.drawingml.diagramDrawing+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679" r:id="rId1"/>
  </p:sldMasterIdLst>
  <p:notesMasterIdLst>
    <p:notesMasterId r:id="rId18"/>
  </p:notesMasterIdLst>
  <p:handoutMasterIdLst>
    <p:handoutMasterId r:id="rId19"/>
  </p:handoutMasterIdLst>
  <p:sldIdLst>
    <p:sldId id="256" r:id="rId2"/>
    <p:sldId id="389" r:id="rId3"/>
    <p:sldId id="390" r:id="rId4"/>
    <p:sldId id="391" r:id="rId5"/>
    <p:sldId id="392" r:id="rId6"/>
    <p:sldId id="393" r:id="rId7"/>
    <p:sldId id="394" r:id="rId8"/>
    <p:sldId id="395" r:id="rId9"/>
    <p:sldId id="396" r:id="rId10"/>
    <p:sldId id="397" r:id="rId11"/>
    <p:sldId id="398" r:id="rId12"/>
    <p:sldId id="399" r:id="rId13"/>
    <p:sldId id="400" r:id="rId14"/>
    <p:sldId id="401" r:id="rId15"/>
    <p:sldId id="402" r:id="rId16"/>
    <p:sldId id="414" r:id="rId17"/>
  </p:sldIdLst>
  <p:sldSz cx="9144000" cy="5143500" type="screen16x9"/>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899B"/>
    <a:srgbClr val="000000"/>
    <a:srgbClr val="FFFFFF"/>
    <a:srgbClr val="006699"/>
    <a:srgbClr val="99CCFF"/>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32" autoAdjust="0"/>
    <p:restoredTop sz="79601" autoAdjust="0"/>
  </p:normalViewPr>
  <p:slideViewPr>
    <p:cSldViewPr>
      <p:cViewPr varScale="1">
        <p:scale>
          <a:sx n="124" d="100"/>
          <a:sy n="124" d="100"/>
        </p:scale>
        <p:origin x="108" y="34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866"/>
    </p:cViewPr>
  </p:sorterViewPr>
  <p:notesViewPr>
    <p:cSldViewPr>
      <p:cViewPr varScale="1">
        <p:scale>
          <a:sx n="80" d="100"/>
          <a:sy n="80" d="100"/>
        </p:scale>
        <p:origin x="-267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customXml" Target="../customXml/item3.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94851D-8852-473C-8C8F-7050C506DADB}" type="doc">
      <dgm:prSet loTypeId="urn:microsoft.com/office/officeart/2005/8/layout/hProcess7" loCatId="list" qsTypeId="urn:microsoft.com/office/officeart/2005/8/quickstyle/simple1" qsCatId="simple" csTypeId="urn:microsoft.com/office/officeart/2005/8/colors/accent3_4" csCatId="accent3" phldr="1"/>
      <dgm:spPr/>
      <dgm:t>
        <a:bodyPr/>
        <a:lstStyle/>
        <a:p>
          <a:endParaRPr lang="en-GB"/>
        </a:p>
      </dgm:t>
    </dgm:pt>
    <dgm:pt modelId="{72D48390-BDF0-47BB-979B-23D8BCD3CB3B}">
      <dgm:prSet phldrT="[Text]" custT="1"/>
      <dgm:spPr/>
      <dgm:t>
        <a:bodyPr/>
        <a:lstStyle/>
        <a:p>
          <a:r>
            <a:rPr lang="en-GB" sz="1400" dirty="0" smtClean="0"/>
            <a:t>Register</a:t>
          </a:r>
          <a:endParaRPr lang="en-GB" sz="1400" dirty="0"/>
        </a:p>
      </dgm:t>
    </dgm:pt>
    <dgm:pt modelId="{9FD50EFA-7296-49BD-985B-ECCF2D92A49C}" type="parTrans" cxnId="{685BFA44-E086-4E3D-BE9A-B47D58E25BAA}">
      <dgm:prSet/>
      <dgm:spPr/>
      <dgm:t>
        <a:bodyPr/>
        <a:lstStyle/>
        <a:p>
          <a:endParaRPr lang="en-GB"/>
        </a:p>
      </dgm:t>
    </dgm:pt>
    <dgm:pt modelId="{F6442BCD-F97F-4CA8-81CA-96AFD0E0E6C9}" type="sibTrans" cxnId="{685BFA44-E086-4E3D-BE9A-B47D58E25BAA}">
      <dgm:prSet/>
      <dgm:spPr/>
      <dgm:t>
        <a:bodyPr/>
        <a:lstStyle/>
        <a:p>
          <a:endParaRPr lang="en-GB"/>
        </a:p>
      </dgm:t>
    </dgm:pt>
    <dgm:pt modelId="{FEDBBDAD-8A01-4957-8A87-A75B563C4311}">
      <dgm:prSet phldrT="[Text]" custT="1"/>
      <dgm:spPr/>
      <dgm:t>
        <a:bodyPr/>
        <a:lstStyle/>
        <a:p>
          <a:r>
            <a:rPr lang="en-GB" sz="1400" dirty="0" smtClean="0"/>
            <a:t>L1 Cache</a:t>
          </a:r>
          <a:endParaRPr lang="en-GB" sz="1400" dirty="0"/>
        </a:p>
      </dgm:t>
    </dgm:pt>
    <dgm:pt modelId="{93D938AA-8F08-42CE-8D93-D8C1CEEAE0EB}" type="parTrans" cxnId="{55EA91BA-C940-4F0E-8F7B-EB831B5A87B9}">
      <dgm:prSet/>
      <dgm:spPr/>
      <dgm:t>
        <a:bodyPr/>
        <a:lstStyle/>
        <a:p>
          <a:endParaRPr lang="en-GB"/>
        </a:p>
      </dgm:t>
    </dgm:pt>
    <dgm:pt modelId="{85B2A5A8-D9E1-423F-8AFC-53DC5AC150B2}" type="sibTrans" cxnId="{55EA91BA-C940-4F0E-8F7B-EB831B5A87B9}">
      <dgm:prSet/>
      <dgm:spPr/>
      <dgm:t>
        <a:bodyPr/>
        <a:lstStyle/>
        <a:p>
          <a:endParaRPr lang="en-GB"/>
        </a:p>
      </dgm:t>
    </dgm:pt>
    <dgm:pt modelId="{DBB5DCE2-C1B1-43C5-A25A-437D5F51E0B5}">
      <dgm:prSet phldrT="[Text]" custT="1"/>
      <dgm:spPr>
        <a:solidFill>
          <a:schemeClr val="accent3">
            <a:lumMod val="75000"/>
          </a:schemeClr>
        </a:solidFill>
      </dgm:spPr>
      <dgm:t>
        <a:bodyPr/>
        <a:lstStyle/>
        <a:p>
          <a:r>
            <a:rPr lang="en-GB" sz="1400" dirty="0" smtClean="0"/>
            <a:t>L2 Cache</a:t>
          </a:r>
          <a:endParaRPr lang="en-GB" sz="1400" dirty="0"/>
        </a:p>
      </dgm:t>
    </dgm:pt>
    <dgm:pt modelId="{F5F71165-990F-4E62-9320-8923E10D3F4D}" type="parTrans" cxnId="{7308B374-5047-4145-8304-707B8291B0E8}">
      <dgm:prSet/>
      <dgm:spPr/>
      <dgm:t>
        <a:bodyPr/>
        <a:lstStyle/>
        <a:p>
          <a:endParaRPr lang="en-GB"/>
        </a:p>
      </dgm:t>
    </dgm:pt>
    <dgm:pt modelId="{87DBA824-5832-43A5-83FC-32E0320E3229}" type="sibTrans" cxnId="{7308B374-5047-4145-8304-707B8291B0E8}">
      <dgm:prSet/>
      <dgm:spPr/>
      <dgm:t>
        <a:bodyPr/>
        <a:lstStyle/>
        <a:p>
          <a:endParaRPr lang="en-GB"/>
        </a:p>
      </dgm:t>
    </dgm:pt>
    <dgm:pt modelId="{ACD4CE0A-C6AD-41A3-A1AA-C691B049E54F}">
      <dgm:prSet phldrT="[Text]" custT="1"/>
      <dgm:spPr>
        <a:solidFill>
          <a:schemeClr val="accent3">
            <a:lumMod val="50000"/>
          </a:schemeClr>
        </a:solidFill>
      </dgm:spPr>
      <dgm:t>
        <a:bodyPr/>
        <a:lstStyle/>
        <a:p>
          <a:r>
            <a:rPr lang="en-GB" sz="1400" dirty="0" smtClean="0"/>
            <a:t>L3 Cache</a:t>
          </a:r>
          <a:endParaRPr lang="en-GB" sz="1400" dirty="0"/>
        </a:p>
      </dgm:t>
    </dgm:pt>
    <dgm:pt modelId="{840C9F5B-5972-4F30-A9FC-151DB81917A2}" type="parTrans" cxnId="{0E2CEC5B-1C1A-48A2-8616-0FDE3A625D7F}">
      <dgm:prSet/>
      <dgm:spPr/>
      <dgm:t>
        <a:bodyPr/>
        <a:lstStyle/>
        <a:p>
          <a:endParaRPr lang="en-GB"/>
        </a:p>
      </dgm:t>
    </dgm:pt>
    <dgm:pt modelId="{C42171E3-C55F-4842-B5A8-EEDCED5B323D}" type="sibTrans" cxnId="{0E2CEC5B-1C1A-48A2-8616-0FDE3A625D7F}">
      <dgm:prSet/>
      <dgm:spPr/>
      <dgm:t>
        <a:bodyPr/>
        <a:lstStyle/>
        <a:p>
          <a:endParaRPr lang="en-GB"/>
        </a:p>
      </dgm:t>
    </dgm:pt>
    <dgm:pt modelId="{CC082E1E-670A-4274-9924-F882A61082B5}">
      <dgm:prSet phldrT="[Text]"/>
      <dgm:spPr/>
      <dgm:t>
        <a:bodyPr/>
        <a:lstStyle/>
        <a:p>
          <a:r>
            <a:rPr lang="en-GB" dirty="0" smtClean="0"/>
            <a:t>Main Memory</a:t>
          </a:r>
          <a:endParaRPr lang="en-GB" dirty="0"/>
        </a:p>
      </dgm:t>
    </dgm:pt>
    <dgm:pt modelId="{1221DC86-41E2-47D1-9692-864D3FBA009C}" type="parTrans" cxnId="{D4F3BF34-7C06-44FF-9ACC-829349DE24BA}">
      <dgm:prSet/>
      <dgm:spPr/>
      <dgm:t>
        <a:bodyPr/>
        <a:lstStyle/>
        <a:p>
          <a:endParaRPr lang="en-GB"/>
        </a:p>
      </dgm:t>
    </dgm:pt>
    <dgm:pt modelId="{19AD8EBF-1D39-4856-BC9D-241F159F084F}" type="sibTrans" cxnId="{D4F3BF34-7C06-44FF-9ACC-829349DE24BA}">
      <dgm:prSet/>
      <dgm:spPr/>
      <dgm:t>
        <a:bodyPr/>
        <a:lstStyle/>
        <a:p>
          <a:endParaRPr lang="en-GB"/>
        </a:p>
      </dgm:t>
    </dgm:pt>
    <dgm:pt modelId="{A89B7ED5-F3C0-455D-8705-08FA086074AE}">
      <dgm:prSet phldrT="[Text]"/>
      <dgm:spPr/>
      <dgm:t>
        <a:bodyPr/>
        <a:lstStyle/>
        <a:p>
          <a:r>
            <a:rPr lang="en-GB" dirty="0" smtClean="0"/>
            <a:t>1 cycle</a:t>
          </a:r>
          <a:endParaRPr lang="en-GB" dirty="0"/>
        </a:p>
      </dgm:t>
    </dgm:pt>
    <dgm:pt modelId="{C519B868-7043-41DC-8749-53CD35A6E559}" type="parTrans" cxnId="{F2939058-72C7-4ED7-8DFC-372CD714A1DC}">
      <dgm:prSet/>
      <dgm:spPr/>
      <dgm:t>
        <a:bodyPr/>
        <a:lstStyle/>
        <a:p>
          <a:endParaRPr lang="en-GB"/>
        </a:p>
      </dgm:t>
    </dgm:pt>
    <dgm:pt modelId="{D8912E44-F529-40C1-8D39-45754106E7CB}" type="sibTrans" cxnId="{F2939058-72C7-4ED7-8DFC-372CD714A1DC}">
      <dgm:prSet/>
      <dgm:spPr/>
      <dgm:t>
        <a:bodyPr/>
        <a:lstStyle/>
        <a:p>
          <a:endParaRPr lang="en-GB"/>
        </a:p>
      </dgm:t>
    </dgm:pt>
    <dgm:pt modelId="{1B99D978-35D9-4AE6-8412-1A283E586D62}">
      <dgm:prSet phldrT="[Text]"/>
      <dgm:spPr/>
      <dgm:t>
        <a:bodyPr/>
        <a:lstStyle/>
        <a:p>
          <a:r>
            <a:rPr lang="en-GB" dirty="0" smtClean="0"/>
            <a:t>~4 cycles</a:t>
          </a:r>
          <a:endParaRPr lang="en-GB" dirty="0"/>
        </a:p>
      </dgm:t>
    </dgm:pt>
    <dgm:pt modelId="{6F90E07E-0398-42E7-AF6D-4A5E3634F55E}" type="parTrans" cxnId="{08D2F5E4-17F7-4F50-AED7-8B2EFF0E550A}">
      <dgm:prSet/>
      <dgm:spPr/>
      <dgm:t>
        <a:bodyPr/>
        <a:lstStyle/>
        <a:p>
          <a:endParaRPr lang="en-GB"/>
        </a:p>
      </dgm:t>
    </dgm:pt>
    <dgm:pt modelId="{7DFB6E17-32CD-48DC-97CC-52EF52F65E81}" type="sibTrans" cxnId="{08D2F5E4-17F7-4F50-AED7-8B2EFF0E550A}">
      <dgm:prSet/>
      <dgm:spPr/>
      <dgm:t>
        <a:bodyPr/>
        <a:lstStyle/>
        <a:p>
          <a:endParaRPr lang="en-GB"/>
        </a:p>
      </dgm:t>
    </dgm:pt>
    <dgm:pt modelId="{4F963898-F3E4-4B0F-8587-E4E8A4BA72FF}">
      <dgm:prSet phldrT="[Text]"/>
      <dgm:spPr/>
      <dgm:t>
        <a:bodyPr/>
        <a:lstStyle/>
        <a:p>
          <a:r>
            <a:rPr lang="en-GB" dirty="0" smtClean="0"/>
            <a:t>~10 cycles</a:t>
          </a:r>
          <a:endParaRPr lang="en-GB" dirty="0"/>
        </a:p>
      </dgm:t>
    </dgm:pt>
    <dgm:pt modelId="{FCA1A2E2-242E-41B3-8A41-E0AAF92D12D6}" type="parTrans" cxnId="{8D611914-C4A3-440D-BA53-3A9ADD2E1408}">
      <dgm:prSet/>
      <dgm:spPr/>
      <dgm:t>
        <a:bodyPr/>
        <a:lstStyle/>
        <a:p>
          <a:endParaRPr lang="en-GB"/>
        </a:p>
      </dgm:t>
    </dgm:pt>
    <dgm:pt modelId="{3D065C17-96ED-4D38-9342-1E6BA0864BA5}" type="sibTrans" cxnId="{8D611914-C4A3-440D-BA53-3A9ADD2E1408}">
      <dgm:prSet/>
      <dgm:spPr/>
      <dgm:t>
        <a:bodyPr/>
        <a:lstStyle/>
        <a:p>
          <a:endParaRPr lang="en-GB"/>
        </a:p>
      </dgm:t>
    </dgm:pt>
    <dgm:pt modelId="{86E2CEAE-6ABB-4DF4-9CED-E9868319BB3C}">
      <dgm:prSet phldrT="[Text]"/>
      <dgm:spPr/>
      <dgm:t>
        <a:bodyPr/>
        <a:lstStyle/>
        <a:p>
          <a:r>
            <a:rPr lang="en-GB" dirty="0" smtClean="0"/>
            <a:t>~75 cycles</a:t>
          </a:r>
          <a:endParaRPr lang="en-GB" dirty="0"/>
        </a:p>
      </dgm:t>
    </dgm:pt>
    <dgm:pt modelId="{24184C0F-2301-4E7B-B43C-77FB0343C70A}" type="parTrans" cxnId="{B8D980BD-AF38-4644-B523-6E6F69A703E6}">
      <dgm:prSet/>
      <dgm:spPr/>
      <dgm:t>
        <a:bodyPr/>
        <a:lstStyle/>
        <a:p>
          <a:endParaRPr lang="en-GB"/>
        </a:p>
      </dgm:t>
    </dgm:pt>
    <dgm:pt modelId="{2D4DF5B8-9BDF-4205-AD78-CF118E26C328}" type="sibTrans" cxnId="{B8D980BD-AF38-4644-B523-6E6F69A703E6}">
      <dgm:prSet/>
      <dgm:spPr/>
      <dgm:t>
        <a:bodyPr/>
        <a:lstStyle/>
        <a:p>
          <a:endParaRPr lang="en-GB"/>
        </a:p>
      </dgm:t>
    </dgm:pt>
    <dgm:pt modelId="{73A211F0-EF7D-4832-AAB2-770AA2395B5B}">
      <dgm:prSet phldrT="[Text]"/>
      <dgm:spPr/>
      <dgm:t>
        <a:bodyPr/>
        <a:lstStyle/>
        <a:p>
          <a:r>
            <a:rPr lang="en-GB" dirty="0" smtClean="0"/>
            <a:t>~200-500 cycles</a:t>
          </a:r>
          <a:endParaRPr lang="en-GB" dirty="0"/>
        </a:p>
      </dgm:t>
    </dgm:pt>
    <dgm:pt modelId="{DC75541B-A916-4A73-8719-6833CFF15E05}" type="parTrans" cxnId="{113D6797-ECE7-406D-B882-7CDA95171ABD}">
      <dgm:prSet/>
      <dgm:spPr/>
      <dgm:t>
        <a:bodyPr/>
        <a:lstStyle/>
        <a:p>
          <a:endParaRPr lang="en-GB"/>
        </a:p>
      </dgm:t>
    </dgm:pt>
    <dgm:pt modelId="{49E66FC7-D443-4F1F-97F9-ACD027A3DB2A}" type="sibTrans" cxnId="{113D6797-ECE7-406D-B882-7CDA95171ABD}">
      <dgm:prSet/>
      <dgm:spPr/>
      <dgm:t>
        <a:bodyPr/>
        <a:lstStyle/>
        <a:p>
          <a:endParaRPr lang="en-GB"/>
        </a:p>
      </dgm:t>
    </dgm:pt>
    <dgm:pt modelId="{3065794D-A6E2-4981-ABBC-AE6125351004}">
      <dgm:prSet phldrT="[Text]"/>
      <dgm:spPr/>
      <dgm:t>
        <a:bodyPr/>
        <a:lstStyle/>
        <a:p>
          <a:endParaRPr lang="en-GB" dirty="0"/>
        </a:p>
      </dgm:t>
    </dgm:pt>
    <dgm:pt modelId="{EFFA881B-6E1D-40A1-831D-94919D258518}" type="parTrans" cxnId="{07FE2190-6430-4870-8681-B5BD18DE2AAD}">
      <dgm:prSet/>
      <dgm:spPr/>
      <dgm:t>
        <a:bodyPr/>
        <a:lstStyle/>
        <a:p>
          <a:endParaRPr lang="en-GB"/>
        </a:p>
      </dgm:t>
    </dgm:pt>
    <dgm:pt modelId="{D4D20752-9555-43A2-BCAD-6CDB2634B955}" type="sibTrans" cxnId="{07FE2190-6430-4870-8681-B5BD18DE2AAD}">
      <dgm:prSet/>
      <dgm:spPr/>
      <dgm:t>
        <a:bodyPr/>
        <a:lstStyle/>
        <a:p>
          <a:endParaRPr lang="en-GB"/>
        </a:p>
      </dgm:t>
    </dgm:pt>
    <dgm:pt modelId="{10B77D7E-422B-4D46-B77D-AD59850498EC}" type="pres">
      <dgm:prSet presAssocID="{5294851D-8852-473C-8C8F-7050C506DADB}" presName="Name0" presStyleCnt="0">
        <dgm:presLayoutVars>
          <dgm:dir/>
          <dgm:animLvl val="lvl"/>
          <dgm:resizeHandles val="exact"/>
        </dgm:presLayoutVars>
      </dgm:prSet>
      <dgm:spPr/>
      <dgm:t>
        <a:bodyPr/>
        <a:lstStyle/>
        <a:p>
          <a:endParaRPr lang="en-GB"/>
        </a:p>
      </dgm:t>
    </dgm:pt>
    <dgm:pt modelId="{C74F1C61-A59A-40CA-9E5A-191F3D9EDA8F}" type="pres">
      <dgm:prSet presAssocID="{72D48390-BDF0-47BB-979B-23D8BCD3CB3B}" presName="compositeNode" presStyleCnt="0">
        <dgm:presLayoutVars>
          <dgm:bulletEnabled val="1"/>
        </dgm:presLayoutVars>
      </dgm:prSet>
      <dgm:spPr/>
    </dgm:pt>
    <dgm:pt modelId="{4BD64E61-3AFD-4C2C-B36C-3AED3B631D8D}" type="pres">
      <dgm:prSet presAssocID="{72D48390-BDF0-47BB-979B-23D8BCD3CB3B}" presName="bgRect" presStyleLbl="node1" presStyleIdx="0" presStyleCnt="5"/>
      <dgm:spPr/>
      <dgm:t>
        <a:bodyPr/>
        <a:lstStyle/>
        <a:p>
          <a:endParaRPr lang="en-GB"/>
        </a:p>
      </dgm:t>
    </dgm:pt>
    <dgm:pt modelId="{BF495BD9-70D9-470E-BE4C-3772E3CAB3FC}" type="pres">
      <dgm:prSet presAssocID="{72D48390-BDF0-47BB-979B-23D8BCD3CB3B}" presName="parentNode" presStyleLbl="node1" presStyleIdx="0" presStyleCnt="5">
        <dgm:presLayoutVars>
          <dgm:chMax val="0"/>
          <dgm:bulletEnabled val="1"/>
        </dgm:presLayoutVars>
      </dgm:prSet>
      <dgm:spPr/>
      <dgm:t>
        <a:bodyPr/>
        <a:lstStyle/>
        <a:p>
          <a:endParaRPr lang="en-GB"/>
        </a:p>
      </dgm:t>
    </dgm:pt>
    <dgm:pt modelId="{21624B49-6467-415A-8488-C2FA1018070E}" type="pres">
      <dgm:prSet presAssocID="{72D48390-BDF0-47BB-979B-23D8BCD3CB3B}" presName="childNode" presStyleLbl="node1" presStyleIdx="0" presStyleCnt="5">
        <dgm:presLayoutVars>
          <dgm:bulletEnabled val="1"/>
        </dgm:presLayoutVars>
      </dgm:prSet>
      <dgm:spPr/>
      <dgm:t>
        <a:bodyPr/>
        <a:lstStyle/>
        <a:p>
          <a:endParaRPr lang="en-GB"/>
        </a:p>
      </dgm:t>
    </dgm:pt>
    <dgm:pt modelId="{848DB025-B470-42A8-ABB2-3A44CD066612}" type="pres">
      <dgm:prSet presAssocID="{F6442BCD-F97F-4CA8-81CA-96AFD0E0E6C9}" presName="hSp" presStyleCnt="0"/>
      <dgm:spPr/>
    </dgm:pt>
    <dgm:pt modelId="{C68FBE2F-C90B-4905-BFC7-106F4BE544E7}" type="pres">
      <dgm:prSet presAssocID="{F6442BCD-F97F-4CA8-81CA-96AFD0E0E6C9}" presName="vProcSp" presStyleCnt="0"/>
      <dgm:spPr/>
    </dgm:pt>
    <dgm:pt modelId="{249E3F37-6750-402E-9360-A2E701D2FCA9}" type="pres">
      <dgm:prSet presAssocID="{F6442BCD-F97F-4CA8-81CA-96AFD0E0E6C9}" presName="vSp1" presStyleCnt="0"/>
      <dgm:spPr/>
    </dgm:pt>
    <dgm:pt modelId="{2F8EF795-AEFE-4D21-9796-D608322D5C44}" type="pres">
      <dgm:prSet presAssocID="{F6442BCD-F97F-4CA8-81CA-96AFD0E0E6C9}" presName="simulatedConn" presStyleLbl="solidFgAcc1" presStyleIdx="0" presStyleCnt="4"/>
      <dgm:spPr/>
    </dgm:pt>
    <dgm:pt modelId="{D6BDA57E-E662-4892-91D0-0DD7F6C002DC}" type="pres">
      <dgm:prSet presAssocID="{F6442BCD-F97F-4CA8-81CA-96AFD0E0E6C9}" presName="vSp2" presStyleCnt="0"/>
      <dgm:spPr/>
    </dgm:pt>
    <dgm:pt modelId="{1F69692A-9277-4E1F-96AC-B352BE259BBC}" type="pres">
      <dgm:prSet presAssocID="{F6442BCD-F97F-4CA8-81CA-96AFD0E0E6C9}" presName="sibTrans" presStyleCnt="0"/>
      <dgm:spPr/>
    </dgm:pt>
    <dgm:pt modelId="{2417540B-E526-4310-87CC-9490B9B0FA8C}" type="pres">
      <dgm:prSet presAssocID="{FEDBBDAD-8A01-4957-8A87-A75B563C4311}" presName="compositeNode" presStyleCnt="0">
        <dgm:presLayoutVars>
          <dgm:bulletEnabled val="1"/>
        </dgm:presLayoutVars>
      </dgm:prSet>
      <dgm:spPr/>
    </dgm:pt>
    <dgm:pt modelId="{8C469091-364E-4F45-BF15-9F0FC508B663}" type="pres">
      <dgm:prSet presAssocID="{FEDBBDAD-8A01-4957-8A87-A75B563C4311}" presName="bgRect" presStyleLbl="node1" presStyleIdx="1" presStyleCnt="5"/>
      <dgm:spPr/>
      <dgm:t>
        <a:bodyPr/>
        <a:lstStyle/>
        <a:p>
          <a:endParaRPr lang="en-GB"/>
        </a:p>
      </dgm:t>
    </dgm:pt>
    <dgm:pt modelId="{CDF3218B-24E5-49D7-B227-E77CF4909CED}" type="pres">
      <dgm:prSet presAssocID="{FEDBBDAD-8A01-4957-8A87-A75B563C4311}" presName="parentNode" presStyleLbl="node1" presStyleIdx="1" presStyleCnt="5">
        <dgm:presLayoutVars>
          <dgm:chMax val="0"/>
          <dgm:bulletEnabled val="1"/>
        </dgm:presLayoutVars>
      </dgm:prSet>
      <dgm:spPr/>
      <dgm:t>
        <a:bodyPr/>
        <a:lstStyle/>
        <a:p>
          <a:endParaRPr lang="en-GB"/>
        </a:p>
      </dgm:t>
    </dgm:pt>
    <dgm:pt modelId="{7F897E96-037A-418F-BB5A-A2BDB6606848}" type="pres">
      <dgm:prSet presAssocID="{FEDBBDAD-8A01-4957-8A87-A75B563C4311}" presName="childNode" presStyleLbl="node1" presStyleIdx="1" presStyleCnt="5">
        <dgm:presLayoutVars>
          <dgm:bulletEnabled val="1"/>
        </dgm:presLayoutVars>
      </dgm:prSet>
      <dgm:spPr/>
      <dgm:t>
        <a:bodyPr/>
        <a:lstStyle/>
        <a:p>
          <a:endParaRPr lang="en-GB"/>
        </a:p>
      </dgm:t>
    </dgm:pt>
    <dgm:pt modelId="{A638AF76-A06B-4B4D-883A-4F0DFB39B70F}" type="pres">
      <dgm:prSet presAssocID="{85B2A5A8-D9E1-423F-8AFC-53DC5AC150B2}" presName="hSp" presStyleCnt="0"/>
      <dgm:spPr/>
    </dgm:pt>
    <dgm:pt modelId="{F050E157-666D-420F-A4D5-9F2071D506D6}" type="pres">
      <dgm:prSet presAssocID="{85B2A5A8-D9E1-423F-8AFC-53DC5AC150B2}" presName="vProcSp" presStyleCnt="0"/>
      <dgm:spPr/>
    </dgm:pt>
    <dgm:pt modelId="{89CC6DBB-D548-4EA8-A41C-DC0585372B66}" type="pres">
      <dgm:prSet presAssocID="{85B2A5A8-D9E1-423F-8AFC-53DC5AC150B2}" presName="vSp1" presStyleCnt="0"/>
      <dgm:spPr/>
    </dgm:pt>
    <dgm:pt modelId="{38976427-E67E-4367-8EAF-0C45BCA4B56F}" type="pres">
      <dgm:prSet presAssocID="{85B2A5A8-D9E1-423F-8AFC-53DC5AC150B2}" presName="simulatedConn" presStyleLbl="solidFgAcc1" presStyleIdx="1" presStyleCnt="4"/>
      <dgm:spPr/>
    </dgm:pt>
    <dgm:pt modelId="{6B4696F6-1B0B-4D2A-B9CB-955A35F3BDD1}" type="pres">
      <dgm:prSet presAssocID="{85B2A5A8-D9E1-423F-8AFC-53DC5AC150B2}" presName="vSp2" presStyleCnt="0"/>
      <dgm:spPr/>
    </dgm:pt>
    <dgm:pt modelId="{A3527267-E514-44B3-B5A1-41B2A5E49B2D}" type="pres">
      <dgm:prSet presAssocID="{85B2A5A8-D9E1-423F-8AFC-53DC5AC150B2}" presName="sibTrans" presStyleCnt="0"/>
      <dgm:spPr/>
    </dgm:pt>
    <dgm:pt modelId="{C68838B2-5EB3-4C01-A548-48DAD92719E4}" type="pres">
      <dgm:prSet presAssocID="{DBB5DCE2-C1B1-43C5-A25A-437D5F51E0B5}" presName="compositeNode" presStyleCnt="0">
        <dgm:presLayoutVars>
          <dgm:bulletEnabled val="1"/>
        </dgm:presLayoutVars>
      </dgm:prSet>
      <dgm:spPr/>
    </dgm:pt>
    <dgm:pt modelId="{808FD17E-B5D7-4E22-9038-CC3BA198828E}" type="pres">
      <dgm:prSet presAssocID="{DBB5DCE2-C1B1-43C5-A25A-437D5F51E0B5}" presName="bgRect" presStyleLbl="node1" presStyleIdx="2" presStyleCnt="5"/>
      <dgm:spPr/>
      <dgm:t>
        <a:bodyPr/>
        <a:lstStyle/>
        <a:p>
          <a:endParaRPr lang="en-GB"/>
        </a:p>
      </dgm:t>
    </dgm:pt>
    <dgm:pt modelId="{8549853F-AD66-4A20-9AC3-B0A43E514C8E}" type="pres">
      <dgm:prSet presAssocID="{DBB5DCE2-C1B1-43C5-A25A-437D5F51E0B5}" presName="parentNode" presStyleLbl="node1" presStyleIdx="2" presStyleCnt="5">
        <dgm:presLayoutVars>
          <dgm:chMax val="0"/>
          <dgm:bulletEnabled val="1"/>
        </dgm:presLayoutVars>
      </dgm:prSet>
      <dgm:spPr/>
      <dgm:t>
        <a:bodyPr/>
        <a:lstStyle/>
        <a:p>
          <a:endParaRPr lang="en-GB"/>
        </a:p>
      </dgm:t>
    </dgm:pt>
    <dgm:pt modelId="{F90F7EE8-F9C4-4BBB-9223-1D0B8CA7F6D4}" type="pres">
      <dgm:prSet presAssocID="{DBB5DCE2-C1B1-43C5-A25A-437D5F51E0B5}" presName="childNode" presStyleLbl="node1" presStyleIdx="2" presStyleCnt="5">
        <dgm:presLayoutVars>
          <dgm:bulletEnabled val="1"/>
        </dgm:presLayoutVars>
      </dgm:prSet>
      <dgm:spPr/>
      <dgm:t>
        <a:bodyPr/>
        <a:lstStyle/>
        <a:p>
          <a:endParaRPr lang="en-GB"/>
        </a:p>
      </dgm:t>
    </dgm:pt>
    <dgm:pt modelId="{52DD6CE5-BF7F-4CEB-B14A-5984F4B1F06D}" type="pres">
      <dgm:prSet presAssocID="{87DBA824-5832-43A5-83FC-32E0320E3229}" presName="hSp" presStyleCnt="0"/>
      <dgm:spPr/>
    </dgm:pt>
    <dgm:pt modelId="{A7E9A323-FEA0-47F3-BF2A-1280DD77BAA8}" type="pres">
      <dgm:prSet presAssocID="{87DBA824-5832-43A5-83FC-32E0320E3229}" presName="vProcSp" presStyleCnt="0"/>
      <dgm:spPr/>
    </dgm:pt>
    <dgm:pt modelId="{5DF637F1-7EFD-4677-81CD-3683EE1EFEB9}" type="pres">
      <dgm:prSet presAssocID="{87DBA824-5832-43A5-83FC-32E0320E3229}" presName="vSp1" presStyleCnt="0"/>
      <dgm:spPr/>
    </dgm:pt>
    <dgm:pt modelId="{A0280F04-89CD-42DD-9753-8C266BA43F4B}" type="pres">
      <dgm:prSet presAssocID="{87DBA824-5832-43A5-83FC-32E0320E3229}" presName="simulatedConn" presStyleLbl="solidFgAcc1" presStyleIdx="2" presStyleCnt="4"/>
      <dgm:spPr/>
    </dgm:pt>
    <dgm:pt modelId="{AB47495E-EF85-4E90-AB6B-44E566CEC743}" type="pres">
      <dgm:prSet presAssocID="{87DBA824-5832-43A5-83FC-32E0320E3229}" presName="vSp2" presStyleCnt="0"/>
      <dgm:spPr/>
    </dgm:pt>
    <dgm:pt modelId="{7FD38CA1-A305-4E57-BAA8-4691537EDA4A}" type="pres">
      <dgm:prSet presAssocID="{87DBA824-5832-43A5-83FC-32E0320E3229}" presName="sibTrans" presStyleCnt="0"/>
      <dgm:spPr/>
    </dgm:pt>
    <dgm:pt modelId="{2C34EB49-79AF-4FB4-B28F-F28FC22EE2BF}" type="pres">
      <dgm:prSet presAssocID="{ACD4CE0A-C6AD-41A3-A1AA-C691B049E54F}" presName="compositeNode" presStyleCnt="0">
        <dgm:presLayoutVars>
          <dgm:bulletEnabled val="1"/>
        </dgm:presLayoutVars>
      </dgm:prSet>
      <dgm:spPr/>
    </dgm:pt>
    <dgm:pt modelId="{8E236881-B9C2-42BD-8E61-AB9299A0A728}" type="pres">
      <dgm:prSet presAssocID="{ACD4CE0A-C6AD-41A3-A1AA-C691B049E54F}" presName="bgRect" presStyleLbl="node1" presStyleIdx="3" presStyleCnt="5"/>
      <dgm:spPr/>
      <dgm:t>
        <a:bodyPr/>
        <a:lstStyle/>
        <a:p>
          <a:endParaRPr lang="en-GB"/>
        </a:p>
      </dgm:t>
    </dgm:pt>
    <dgm:pt modelId="{4716627F-375B-4B8C-AF9E-116CF89544EE}" type="pres">
      <dgm:prSet presAssocID="{ACD4CE0A-C6AD-41A3-A1AA-C691B049E54F}" presName="parentNode" presStyleLbl="node1" presStyleIdx="3" presStyleCnt="5">
        <dgm:presLayoutVars>
          <dgm:chMax val="0"/>
          <dgm:bulletEnabled val="1"/>
        </dgm:presLayoutVars>
      </dgm:prSet>
      <dgm:spPr/>
      <dgm:t>
        <a:bodyPr/>
        <a:lstStyle/>
        <a:p>
          <a:endParaRPr lang="en-GB"/>
        </a:p>
      </dgm:t>
    </dgm:pt>
    <dgm:pt modelId="{7A300927-827C-4CC6-9CA0-A8D0656F83ED}" type="pres">
      <dgm:prSet presAssocID="{ACD4CE0A-C6AD-41A3-A1AA-C691B049E54F}" presName="childNode" presStyleLbl="node1" presStyleIdx="3" presStyleCnt="5">
        <dgm:presLayoutVars>
          <dgm:bulletEnabled val="1"/>
        </dgm:presLayoutVars>
      </dgm:prSet>
      <dgm:spPr/>
      <dgm:t>
        <a:bodyPr/>
        <a:lstStyle/>
        <a:p>
          <a:endParaRPr lang="en-GB"/>
        </a:p>
      </dgm:t>
    </dgm:pt>
    <dgm:pt modelId="{93A7FDED-4358-4A39-8930-DCC442D7BE6A}" type="pres">
      <dgm:prSet presAssocID="{C42171E3-C55F-4842-B5A8-EEDCED5B323D}" presName="hSp" presStyleCnt="0"/>
      <dgm:spPr/>
    </dgm:pt>
    <dgm:pt modelId="{B5AD1249-CBEA-4C2F-9505-3296A19F3EC6}" type="pres">
      <dgm:prSet presAssocID="{C42171E3-C55F-4842-B5A8-EEDCED5B323D}" presName="vProcSp" presStyleCnt="0"/>
      <dgm:spPr/>
    </dgm:pt>
    <dgm:pt modelId="{FB4417AF-C0E2-4FBC-AC48-AA64BBC44B85}" type="pres">
      <dgm:prSet presAssocID="{C42171E3-C55F-4842-B5A8-EEDCED5B323D}" presName="vSp1" presStyleCnt="0"/>
      <dgm:spPr/>
    </dgm:pt>
    <dgm:pt modelId="{0EED86F7-6046-4DF9-B1A6-9DB4D0A49D84}" type="pres">
      <dgm:prSet presAssocID="{C42171E3-C55F-4842-B5A8-EEDCED5B323D}" presName="simulatedConn" presStyleLbl="solidFgAcc1" presStyleIdx="3" presStyleCnt="4"/>
      <dgm:spPr/>
    </dgm:pt>
    <dgm:pt modelId="{52379510-B44C-4E0C-A162-0B351DD2B059}" type="pres">
      <dgm:prSet presAssocID="{C42171E3-C55F-4842-B5A8-EEDCED5B323D}" presName="vSp2" presStyleCnt="0"/>
      <dgm:spPr/>
    </dgm:pt>
    <dgm:pt modelId="{39FE892D-6CAC-4CBE-9E48-78308A49824C}" type="pres">
      <dgm:prSet presAssocID="{C42171E3-C55F-4842-B5A8-EEDCED5B323D}" presName="sibTrans" presStyleCnt="0"/>
      <dgm:spPr/>
    </dgm:pt>
    <dgm:pt modelId="{32F3E21A-559D-412F-B5B9-3CB2759E4C50}" type="pres">
      <dgm:prSet presAssocID="{CC082E1E-670A-4274-9924-F882A61082B5}" presName="compositeNode" presStyleCnt="0">
        <dgm:presLayoutVars>
          <dgm:bulletEnabled val="1"/>
        </dgm:presLayoutVars>
      </dgm:prSet>
      <dgm:spPr/>
    </dgm:pt>
    <dgm:pt modelId="{3F0ED9F5-BDF9-41BC-B920-9F3A2F438601}" type="pres">
      <dgm:prSet presAssocID="{CC082E1E-670A-4274-9924-F882A61082B5}" presName="bgRect" presStyleLbl="node1" presStyleIdx="4" presStyleCnt="5"/>
      <dgm:spPr/>
      <dgm:t>
        <a:bodyPr/>
        <a:lstStyle/>
        <a:p>
          <a:endParaRPr lang="en-GB"/>
        </a:p>
      </dgm:t>
    </dgm:pt>
    <dgm:pt modelId="{FA3AA9F9-C17D-4088-B860-0FB92BE00D87}" type="pres">
      <dgm:prSet presAssocID="{CC082E1E-670A-4274-9924-F882A61082B5}" presName="parentNode" presStyleLbl="node1" presStyleIdx="4" presStyleCnt="5">
        <dgm:presLayoutVars>
          <dgm:chMax val="0"/>
          <dgm:bulletEnabled val="1"/>
        </dgm:presLayoutVars>
      </dgm:prSet>
      <dgm:spPr/>
      <dgm:t>
        <a:bodyPr/>
        <a:lstStyle/>
        <a:p>
          <a:endParaRPr lang="en-GB"/>
        </a:p>
      </dgm:t>
    </dgm:pt>
    <dgm:pt modelId="{4E737558-F31A-46CD-AC3B-5B7ABC1A7ACF}" type="pres">
      <dgm:prSet presAssocID="{CC082E1E-670A-4274-9924-F882A61082B5}" presName="childNode" presStyleLbl="node1" presStyleIdx="4" presStyleCnt="5">
        <dgm:presLayoutVars>
          <dgm:bulletEnabled val="1"/>
        </dgm:presLayoutVars>
      </dgm:prSet>
      <dgm:spPr/>
      <dgm:t>
        <a:bodyPr/>
        <a:lstStyle/>
        <a:p>
          <a:endParaRPr lang="en-GB"/>
        </a:p>
      </dgm:t>
    </dgm:pt>
  </dgm:ptLst>
  <dgm:cxnLst>
    <dgm:cxn modelId="{8F79F0F1-3C17-4EF1-8727-E575AD934120}" type="presOf" srcId="{1B99D978-35D9-4AE6-8412-1A283E586D62}" destId="{7F897E96-037A-418F-BB5A-A2BDB6606848}" srcOrd="0" destOrd="0" presId="urn:microsoft.com/office/officeart/2005/8/layout/hProcess7"/>
    <dgm:cxn modelId="{189CE9D3-6A4C-40A9-8F38-566C2AAD42A2}" type="presOf" srcId="{ACD4CE0A-C6AD-41A3-A1AA-C691B049E54F}" destId="{8E236881-B9C2-42BD-8E61-AB9299A0A728}" srcOrd="0" destOrd="0" presId="urn:microsoft.com/office/officeart/2005/8/layout/hProcess7"/>
    <dgm:cxn modelId="{8D611914-C4A3-440D-BA53-3A9ADD2E1408}" srcId="{DBB5DCE2-C1B1-43C5-A25A-437D5F51E0B5}" destId="{4F963898-F3E4-4B0F-8587-E4E8A4BA72FF}" srcOrd="0" destOrd="0" parTransId="{FCA1A2E2-242E-41B3-8A41-E0AAF92D12D6}" sibTransId="{3D065C17-96ED-4D38-9342-1E6BA0864BA5}"/>
    <dgm:cxn modelId="{B8D980BD-AF38-4644-B523-6E6F69A703E6}" srcId="{ACD4CE0A-C6AD-41A3-A1AA-C691B049E54F}" destId="{86E2CEAE-6ABB-4DF4-9CED-E9868319BB3C}" srcOrd="0" destOrd="0" parTransId="{24184C0F-2301-4E7B-B43C-77FB0343C70A}" sibTransId="{2D4DF5B8-9BDF-4205-AD78-CF118E26C328}"/>
    <dgm:cxn modelId="{4D4F4282-3102-44A4-B93E-4C8CC915045D}" type="presOf" srcId="{3065794D-A6E2-4981-ABBC-AE6125351004}" destId="{4E737558-F31A-46CD-AC3B-5B7ABC1A7ACF}" srcOrd="0" destOrd="1" presId="urn:microsoft.com/office/officeart/2005/8/layout/hProcess7"/>
    <dgm:cxn modelId="{5BCD9A4B-CA07-4F25-A3B4-71A85AB96A24}" type="presOf" srcId="{DBB5DCE2-C1B1-43C5-A25A-437D5F51E0B5}" destId="{808FD17E-B5D7-4E22-9038-CC3BA198828E}" srcOrd="0" destOrd="0" presId="urn:microsoft.com/office/officeart/2005/8/layout/hProcess7"/>
    <dgm:cxn modelId="{F2939058-72C7-4ED7-8DFC-372CD714A1DC}" srcId="{72D48390-BDF0-47BB-979B-23D8BCD3CB3B}" destId="{A89B7ED5-F3C0-455D-8705-08FA086074AE}" srcOrd="0" destOrd="0" parTransId="{C519B868-7043-41DC-8749-53CD35A6E559}" sibTransId="{D8912E44-F529-40C1-8D39-45754106E7CB}"/>
    <dgm:cxn modelId="{BE6958AD-FAAA-4217-854B-5F5509798644}" type="presOf" srcId="{FEDBBDAD-8A01-4957-8A87-A75B563C4311}" destId="{CDF3218B-24E5-49D7-B227-E77CF4909CED}" srcOrd="1" destOrd="0" presId="urn:microsoft.com/office/officeart/2005/8/layout/hProcess7"/>
    <dgm:cxn modelId="{55EA91BA-C940-4F0E-8F7B-EB831B5A87B9}" srcId="{5294851D-8852-473C-8C8F-7050C506DADB}" destId="{FEDBBDAD-8A01-4957-8A87-A75B563C4311}" srcOrd="1" destOrd="0" parTransId="{93D938AA-8F08-42CE-8D93-D8C1CEEAE0EB}" sibTransId="{85B2A5A8-D9E1-423F-8AFC-53DC5AC150B2}"/>
    <dgm:cxn modelId="{52F90973-02D8-463C-A14A-3D65DAE20911}" type="presOf" srcId="{CC082E1E-670A-4274-9924-F882A61082B5}" destId="{FA3AA9F9-C17D-4088-B860-0FB92BE00D87}" srcOrd="1" destOrd="0" presId="urn:microsoft.com/office/officeart/2005/8/layout/hProcess7"/>
    <dgm:cxn modelId="{B960090B-855F-4F2C-A43F-84D430D1DE48}" type="presOf" srcId="{ACD4CE0A-C6AD-41A3-A1AA-C691B049E54F}" destId="{4716627F-375B-4B8C-AF9E-116CF89544EE}" srcOrd="1" destOrd="0" presId="urn:microsoft.com/office/officeart/2005/8/layout/hProcess7"/>
    <dgm:cxn modelId="{C6F64D7E-463F-4DC6-A1F4-7407A8762F86}" type="presOf" srcId="{86E2CEAE-6ABB-4DF4-9CED-E9868319BB3C}" destId="{7A300927-827C-4CC6-9CA0-A8D0656F83ED}" srcOrd="0" destOrd="0" presId="urn:microsoft.com/office/officeart/2005/8/layout/hProcess7"/>
    <dgm:cxn modelId="{AF508D1A-12BB-47D9-A548-5FB25FA153C0}" type="presOf" srcId="{72D48390-BDF0-47BB-979B-23D8BCD3CB3B}" destId="{4BD64E61-3AFD-4C2C-B36C-3AED3B631D8D}" srcOrd="0" destOrd="0" presId="urn:microsoft.com/office/officeart/2005/8/layout/hProcess7"/>
    <dgm:cxn modelId="{113D6797-ECE7-406D-B882-7CDA95171ABD}" srcId="{CC082E1E-670A-4274-9924-F882A61082B5}" destId="{73A211F0-EF7D-4832-AAB2-770AA2395B5B}" srcOrd="0" destOrd="0" parTransId="{DC75541B-A916-4A73-8719-6833CFF15E05}" sibTransId="{49E66FC7-D443-4F1F-97F9-ACD027A3DB2A}"/>
    <dgm:cxn modelId="{47BC9D21-C748-459B-B62E-2CCE359CF24A}" type="presOf" srcId="{FEDBBDAD-8A01-4957-8A87-A75B563C4311}" destId="{8C469091-364E-4F45-BF15-9F0FC508B663}" srcOrd="0" destOrd="0" presId="urn:microsoft.com/office/officeart/2005/8/layout/hProcess7"/>
    <dgm:cxn modelId="{7308B374-5047-4145-8304-707B8291B0E8}" srcId="{5294851D-8852-473C-8C8F-7050C506DADB}" destId="{DBB5DCE2-C1B1-43C5-A25A-437D5F51E0B5}" srcOrd="2" destOrd="0" parTransId="{F5F71165-990F-4E62-9320-8923E10D3F4D}" sibTransId="{87DBA824-5832-43A5-83FC-32E0320E3229}"/>
    <dgm:cxn modelId="{07FE2190-6430-4870-8681-B5BD18DE2AAD}" srcId="{CC082E1E-670A-4274-9924-F882A61082B5}" destId="{3065794D-A6E2-4981-ABBC-AE6125351004}" srcOrd="1" destOrd="0" parTransId="{EFFA881B-6E1D-40A1-831D-94919D258518}" sibTransId="{D4D20752-9555-43A2-BCAD-6CDB2634B955}"/>
    <dgm:cxn modelId="{0E2CEC5B-1C1A-48A2-8616-0FDE3A625D7F}" srcId="{5294851D-8852-473C-8C8F-7050C506DADB}" destId="{ACD4CE0A-C6AD-41A3-A1AA-C691B049E54F}" srcOrd="3" destOrd="0" parTransId="{840C9F5B-5972-4F30-A9FC-151DB81917A2}" sibTransId="{C42171E3-C55F-4842-B5A8-EEDCED5B323D}"/>
    <dgm:cxn modelId="{08D2F5E4-17F7-4F50-AED7-8B2EFF0E550A}" srcId="{FEDBBDAD-8A01-4957-8A87-A75B563C4311}" destId="{1B99D978-35D9-4AE6-8412-1A283E586D62}" srcOrd="0" destOrd="0" parTransId="{6F90E07E-0398-42E7-AF6D-4A5E3634F55E}" sibTransId="{7DFB6E17-32CD-48DC-97CC-52EF52F65E81}"/>
    <dgm:cxn modelId="{DC5FEAEC-AC23-4F1D-9507-23459963392E}" type="presOf" srcId="{5294851D-8852-473C-8C8F-7050C506DADB}" destId="{10B77D7E-422B-4D46-B77D-AD59850498EC}" srcOrd="0" destOrd="0" presId="urn:microsoft.com/office/officeart/2005/8/layout/hProcess7"/>
    <dgm:cxn modelId="{50DA1180-9188-4F42-9B9D-3B4F64C81E46}" type="presOf" srcId="{DBB5DCE2-C1B1-43C5-A25A-437D5F51E0B5}" destId="{8549853F-AD66-4A20-9AC3-B0A43E514C8E}" srcOrd="1" destOrd="0" presId="urn:microsoft.com/office/officeart/2005/8/layout/hProcess7"/>
    <dgm:cxn modelId="{E4C0F8F8-5052-4D8C-B737-677455972D32}" type="presOf" srcId="{CC082E1E-670A-4274-9924-F882A61082B5}" destId="{3F0ED9F5-BDF9-41BC-B920-9F3A2F438601}" srcOrd="0" destOrd="0" presId="urn:microsoft.com/office/officeart/2005/8/layout/hProcess7"/>
    <dgm:cxn modelId="{D4F3BF34-7C06-44FF-9ACC-829349DE24BA}" srcId="{5294851D-8852-473C-8C8F-7050C506DADB}" destId="{CC082E1E-670A-4274-9924-F882A61082B5}" srcOrd="4" destOrd="0" parTransId="{1221DC86-41E2-47D1-9692-864D3FBA009C}" sibTransId="{19AD8EBF-1D39-4856-BC9D-241F159F084F}"/>
    <dgm:cxn modelId="{49867DA4-FC72-4B74-BF51-EF7318645144}" type="presOf" srcId="{72D48390-BDF0-47BB-979B-23D8BCD3CB3B}" destId="{BF495BD9-70D9-470E-BE4C-3772E3CAB3FC}" srcOrd="1" destOrd="0" presId="urn:microsoft.com/office/officeart/2005/8/layout/hProcess7"/>
    <dgm:cxn modelId="{685BFA44-E086-4E3D-BE9A-B47D58E25BAA}" srcId="{5294851D-8852-473C-8C8F-7050C506DADB}" destId="{72D48390-BDF0-47BB-979B-23D8BCD3CB3B}" srcOrd="0" destOrd="0" parTransId="{9FD50EFA-7296-49BD-985B-ECCF2D92A49C}" sibTransId="{F6442BCD-F97F-4CA8-81CA-96AFD0E0E6C9}"/>
    <dgm:cxn modelId="{17FAF5B3-8F2D-4CCF-97F1-EDC176CD243C}" type="presOf" srcId="{A89B7ED5-F3C0-455D-8705-08FA086074AE}" destId="{21624B49-6467-415A-8488-C2FA1018070E}" srcOrd="0" destOrd="0" presId="urn:microsoft.com/office/officeart/2005/8/layout/hProcess7"/>
    <dgm:cxn modelId="{72AFAD07-60AA-49E6-AD38-7C31D27597C5}" type="presOf" srcId="{4F963898-F3E4-4B0F-8587-E4E8A4BA72FF}" destId="{F90F7EE8-F9C4-4BBB-9223-1D0B8CA7F6D4}" srcOrd="0" destOrd="0" presId="urn:microsoft.com/office/officeart/2005/8/layout/hProcess7"/>
    <dgm:cxn modelId="{81D922E2-425E-41DD-8432-440496C82E91}" type="presOf" srcId="{73A211F0-EF7D-4832-AAB2-770AA2395B5B}" destId="{4E737558-F31A-46CD-AC3B-5B7ABC1A7ACF}" srcOrd="0" destOrd="0" presId="urn:microsoft.com/office/officeart/2005/8/layout/hProcess7"/>
    <dgm:cxn modelId="{537D0047-F12E-429D-ADD6-2D5A993AB7DB}" type="presParOf" srcId="{10B77D7E-422B-4D46-B77D-AD59850498EC}" destId="{C74F1C61-A59A-40CA-9E5A-191F3D9EDA8F}" srcOrd="0" destOrd="0" presId="urn:microsoft.com/office/officeart/2005/8/layout/hProcess7"/>
    <dgm:cxn modelId="{268E6B74-DDF9-48BB-8866-A0AA09B89B43}" type="presParOf" srcId="{C74F1C61-A59A-40CA-9E5A-191F3D9EDA8F}" destId="{4BD64E61-3AFD-4C2C-B36C-3AED3B631D8D}" srcOrd="0" destOrd="0" presId="urn:microsoft.com/office/officeart/2005/8/layout/hProcess7"/>
    <dgm:cxn modelId="{534EBB4E-A2E6-4F06-AB73-8EB6A61CEF24}" type="presParOf" srcId="{C74F1C61-A59A-40CA-9E5A-191F3D9EDA8F}" destId="{BF495BD9-70D9-470E-BE4C-3772E3CAB3FC}" srcOrd="1" destOrd="0" presId="urn:microsoft.com/office/officeart/2005/8/layout/hProcess7"/>
    <dgm:cxn modelId="{BB2FF0C2-BDEE-40AD-A028-B2F5543A3E62}" type="presParOf" srcId="{C74F1C61-A59A-40CA-9E5A-191F3D9EDA8F}" destId="{21624B49-6467-415A-8488-C2FA1018070E}" srcOrd="2" destOrd="0" presId="urn:microsoft.com/office/officeart/2005/8/layout/hProcess7"/>
    <dgm:cxn modelId="{6D6A4471-F8B7-4E83-B3FF-A653AABAA0CE}" type="presParOf" srcId="{10B77D7E-422B-4D46-B77D-AD59850498EC}" destId="{848DB025-B470-42A8-ABB2-3A44CD066612}" srcOrd="1" destOrd="0" presId="urn:microsoft.com/office/officeart/2005/8/layout/hProcess7"/>
    <dgm:cxn modelId="{E9C3FA3E-70D9-4729-AE08-7BD8234CBE4D}" type="presParOf" srcId="{10B77D7E-422B-4D46-B77D-AD59850498EC}" destId="{C68FBE2F-C90B-4905-BFC7-106F4BE544E7}" srcOrd="2" destOrd="0" presId="urn:microsoft.com/office/officeart/2005/8/layout/hProcess7"/>
    <dgm:cxn modelId="{CA60B456-E21C-4AA7-85AF-5E2AC2492769}" type="presParOf" srcId="{C68FBE2F-C90B-4905-BFC7-106F4BE544E7}" destId="{249E3F37-6750-402E-9360-A2E701D2FCA9}" srcOrd="0" destOrd="0" presId="urn:microsoft.com/office/officeart/2005/8/layout/hProcess7"/>
    <dgm:cxn modelId="{C21A37A2-5F9D-4668-9249-E1CAEDEC533F}" type="presParOf" srcId="{C68FBE2F-C90B-4905-BFC7-106F4BE544E7}" destId="{2F8EF795-AEFE-4D21-9796-D608322D5C44}" srcOrd="1" destOrd="0" presId="urn:microsoft.com/office/officeart/2005/8/layout/hProcess7"/>
    <dgm:cxn modelId="{9A706E4E-5377-42A3-A554-C9F084FFE33C}" type="presParOf" srcId="{C68FBE2F-C90B-4905-BFC7-106F4BE544E7}" destId="{D6BDA57E-E662-4892-91D0-0DD7F6C002DC}" srcOrd="2" destOrd="0" presId="urn:microsoft.com/office/officeart/2005/8/layout/hProcess7"/>
    <dgm:cxn modelId="{7720526D-8F10-4F5A-B976-E77096D42E4E}" type="presParOf" srcId="{10B77D7E-422B-4D46-B77D-AD59850498EC}" destId="{1F69692A-9277-4E1F-96AC-B352BE259BBC}" srcOrd="3" destOrd="0" presId="urn:microsoft.com/office/officeart/2005/8/layout/hProcess7"/>
    <dgm:cxn modelId="{255A2AD3-F691-4F8C-859D-36EDC2CEAB69}" type="presParOf" srcId="{10B77D7E-422B-4D46-B77D-AD59850498EC}" destId="{2417540B-E526-4310-87CC-9490B9B0FA8C}" srcOrd="4" destOrd="0" presId="urn:microsoft.com/office/officeart/2005/8/layout/hProcess7"/>
    <dgm:cxn modelId="{136B2AF7-DA00-4B4F-9171-54A857F20D09}" type="presParOf" srcId="{2417540B-E526-4310-87CC-9490B9B0FA8C}" destId="{8C469091-364E-4F45-BF15-9F0FC508B663}" srcOrd="0" destOrd="0" presId="urn:microsoft.com/office/officeart/2005/8/layout/hProcess7"/>
    <dgm:cxn modelId="{F8771115-76EB-4C81-B741-C50D685FB43E}" type="presParOf" srcId="{2417540B-E526-4310-87CC-9490B9B0FA8C}" destId="{CDF3218B-24E5-49D7-B227-E77CF4909CED}" srcOrd="1" destOrd="0" presId="urn:microsoft.com/office/officeart/2005/8/layout/hProcess7"/>
    <dgm:cxn modelId="{653FC213-962A-42CF-8D18-8B425893570A}" type="presParOf" srcId="{2417540B-E526-4310-87CC-9490B9B0FA8C}" destId="{7F897E96-037A-418F-BB5A-A2BDB6606848}" srcOrd="2" destOrd="0" presId="urn:microsoft.com/office/officeart/2005/8/layout/hProcess7"/>
    <dgm:cxn modelId="{6E3DE01E-1F75-4CA8-A256-105413D888B6}" type="presParOf" srcId="{10B77D7E-422B-4D46-B77D-AD59850498EC}" destId="{A638AF76-A06B-4B4D-883A-4F0DFB39B70F}" srcOrd="5" destOrd="0" presId="urn:microsoft.com/office/officeart/2005/8/layout/hProcess7"/>
    <dgm:cxn modelId="{9FD5F43A-E410-4221-AF4B-210435185E1B}" type="presParOf" srcId="{10B77D7E-422B-4D46-B77D-AD59850498EC}" destId="{F050E157-666D-420F-A4D5-9F2071D506D6}" srcOrd="6" destOrd="0" presId="urn:microsoft.com/office/officeart/2005/8/layout/hProcess7"/>
    <dgm:cxn modelId="{1276D83C-6FD0-4A9C-A9BF-D39CC9720DE4}" type="presParOf" srcId="{F050E157-666D-420F-A4D5-9F2071D506D6}" destId="{89CC6DBB-D548-4EA8-A41C-DC0585372B66}" srcOrd="0" destOrd="0" presId="urn:microsoft.com/office/officeart/2005/8/layout/hProcess7"/>
    <dgm:cxn modelId="{5DB4ED6D-C9C8-4991-9AD7-C4035C6C8F13}" type="presParOf" srcId="{F050E157-666D-420F-A4D5-9F2071D506D6}" destId="{38976427-E67E-4367-8EAF-0C45BCA4B56F}" srcOrd="1" destOrd="0" presId="urn:microsoft.com/office/officeart/2005/8/layout/hProcess7"/>
    <dgm:cxn modelId="{A3C9D23F-D8A4-4922-BA42-AF00F7031E79}" type="presParOf" srcId="{F050E157-666D-420F-A4D5-9F2071D506D6}" destId="{6B4696F6-1B0B-4D2A-B9CB-955A35F3BDD1}" srcOrd="2" destOrd="0" presId="urn:microsoft.com/office/officeart/2005/8/layout/hProcess7"/>
    <dgm:cxn modelId="{145D3650-88F3-41B1-A2EF-049F7D0DB136}" type="presParOf" srcId="{10B77D7E-422B-4D46-B77D-AD59850498EC}" destId="{A3527267-E514-44B3-B5A1-41B2A5E49B2D}" srcOrd="7" destOrd="0" presId="urn:microsoft.com/office/officeart/2005/8/layout/hProcess7"/>
    <dgm:cxn modelId="{C07A99C9-16D4-4E07-954B-A770C17AD3CA}" type="presParOf" srcId="{10B77D7E-422B-4D46-B77D-AD59850498EC}" destId="{C68838B2-5EB3-4C01-A548-48DAD92719E4}" srcOrd="8" destOrd="0" presId="urn:microsoft.com/office/officeart/2005/8/layout/hProcess7"/>
    <dgm:cxn modelId="{74648DCE-9C94-40CC-B2C0-9DE3FBF31CDD}" type="presParOf" srcId="{C68838B2-5EB3-4C01-A548-48DAD92719E4}" destId="{808FD17E-B5D7-4E22-9038-CC3BA198828E}" srcOrd="0" destOrd="0" presId="urn:microsoft.com/office/officeart/2005/8/layout/hProcess7"/>
    <dgm:cxn modelId="{7A06450C-0F7E-4206-83C1-27B2B9A55184}" type="presParOf" srcId="{C68838B2-5EB3-4C01-A548-48DAD92719E4}" destId="{8549853F-AD66-4A20-9AC3-B0A43E514C8E}" srcOrd="1" destOrd="0" presId="urn:microsoft.com/office/officeart/2005/8/layout/hProcess7"/>
    <dgm:cxn modelId="{223135A0-AFF2-4003-8F06-2D9C94C41264}" type="presParOf" srcId="{C68838B2-5EB3-4C01-A548-48DAD92719E4}" destId="{F90F7EE8-F9C4-4BBB-9223-1D0B8CA7F6D4}" srcOrd="2" destOrd="0" presId="urn:microsoft.com/office/officeart/2005/8/layout/hProcess7"/>
    <dgm:cxn modelId="{E37FEAEA-7386-4ED1-BE22-A6FE53A7EAC0}" type="presParOf" srcId="{10B77D7E-422B-4D46-B77D-AD59850498EC}" destId="{52DD6CE5-BF7F-4CEB-B14A-5984F4B1F06D}" srcOrd="9" destOrd="0" presId="urn:microsoft.com/office/officeart/2005/8/layout/hProcess7"/>
    <dgm:cxn modelId="{1D919D36-9A11-4348-A221-DEDD11685917}" type="presParOf" srcId="{10B77D7E-422B-4D46-B77D-AD59850498EC}" destId="{A7E9A323-FEA0-47F3-BF2A-1280DD77BAA8}" srcOrd="10" destOrd="0" presId="urn:microsoft.com/office/officeart/2005/8/layout/hProcess7"/>
    <dgm:cxn modelId="{6737F5A5-6331-42AA-8CB0-CF7134C11D88}" type="presParOf" srcId="{A7E9A323-FEA0-47F3-BF2A-1280DD77BAA8}" destId="{5DF637F1-7EFD-4677-81CD-3683EE1EFEB9}" srcOrd="0" destOrd="0" presId="urn:microsoft.com/office/officeart/2005/8/layout/hProcess7"/>
    <dgm:cxn modelId="{34C02C21-3E64-4C08-8EE4-AD8E2FDD5514}" type="presParOf" srcId="{A7E9A323-FEA0-47F3-BF2A-1280DD77BAA8}" destId="{A0280F04-89CD-42DD-9753-8C266BA43F4B}" srcOrd="1" destOrd="0" presId="urn:microsoft.com/office/officeart/2005/8/layout/hProcess7"/>
    <dgm:cxn modelId="{A8B3A2B5-705E-4482-B209-409C1BFF3D90}" type="presParOf" srcId="{A7E9A323-FEA0-47F3-BF2A-1280DD77BAA8}" destId="{AB47495E-EF85-4E90-AB6B-44E566CEC743}" srcOrd="2" destOrd="0" presId="urn:microsoft.com/office/officeart/2005/8/layout/hProcess7"/>
    <dgm:cxn modelId="{D62FD2AA-0A7F-4ACF-B494-9F21D2882D3A}" type="presParOf" srcId="{10B77D7E-422B-4D46-B77D-AD59850498EC}" destId="{7FD38CA1-A305-4E57-BAA8-4691537EDA4A}" srcOrd="11" destOrd="0" presId="urn:microsoft.com/office/officeart/2005/8/layout/hProcess7"/>
    <dgm:cxn modelId="{09B60049-D677-4EFE-AC35-B1CF6A1C81CC}" type="presParOf" srcId="{10B77D7E-422B-4D46-B77D-AD59850498EC}" destId="{2C34EB49-79AF-4FB4-B28F-F28FC22EE2BF}" srcOrd="12" destOrd="0" presId="urn:microsoft.com/office/officeart/2005/8/layout/hProcess7"/>
    <dgm:cxn modelId="{0D521E94-7E24-4252-9A8A-C221533825D0}" type="presParOf" srcId="{2C34EB49-79AF-4FB4-B28F-F28FC22EE2BF}" destId="{8E236881-B9C2-42BD-8E61-AB9299A0A728}" srcOrd="0" destOrd="0" presId="urn:microsoft.com/office/officeart/2005/8/layout/hProcess7"/>
    <dgm:cxn modelId="{1BFDE4F0-7A49-4DFA-BA75-437E2308B87B}" type="presParOf" srcId="{2C34EB49-79AF-4FB4-B28F-F28FC22EE2BF}" destId="{4716627F-375B-4B8C-AF9E-116CF89544EE}" srcOrd="1" destOrd="0" presId="urn:microsoft.com/office/officeart/2005/8/layout/hProcess7"/>
    <dgm:cxn modelId="{38C745CE-05AA-4A8A-B7D7-C99C4CCE8BDC}" type="presParOf" srcId="{2C34EB49-79AF-4FB4-B28F-F28FC22EE2BF}" destId="{7A300927-827C-4CC6-9CA0-A8D0656F83ED}" srcOrd="2" destOrd="0" presId="urn:microsoft.com/office/officeart/2005/8/layout/hProcess7"/>
    <dgm:cxn modelId="{4C5865C4-C6FB-494C-9747-B2317E5290AA}" type="presParOf" srcId="{10B77D7E-422B-4D46-B77D-AD59850498EC}" destId="{93A7FDED-4358-4A39-8930-DCC442D7BE6A}" srcOrd="13" destOrd="0" presId="urn:microsoft.com/office/officeart/2005/8/layout/hProcess7"/>
    <dgm:cxn modelId="{A5BDA162-0923-4B8A-B9F5-498F20E7C409}" type="presParOf" srcId="{10B77D7E-422B-4D46-B77D-AD59850498EC}" destId="{B5AD1249-CBEA-4C2F-9505-3296A19F3EC6}" srcOrd="14" destOrd="0" presId="urn:microsoft.com/office/officeart/2005/8/layout/hProcess7"/>
    <dgm:cxn modelId="{5BD2D449-B38F-4220-B2EC-048A69868E35}" type="presParOf" srcId="{B5AD1249-CBEA-4C2F-9505-3296A19F3EC6}" destId="{FB4417AF-C0E2-4FBC-AC48-AA64BBC44B85}" srcOrd="0" destOrd="0" presId="urn:microsoft.com/office/officeart/2005/8/layout/hProcess7"/>
    <dgm:cxn modelId="{B2AF15B3-ECCC-422F-B032-96EBF2A69F9F}" type="presParOf" srcId="{B5AD1249-CBEA-4C2F-9505-3296A19F3EC6}" destId="{0EED86F7-6046-4DF9-B1A6-9DB4D0A49D84}" srcOrd="1" destOrd="0" presId="urn:microsoft.com/office/officeart/2005/8/layout/hProcess7"/>
    <dgm:cxn modelId="{C837B6C3-7FD3-40F4-8AC0-D207FC2C4137}" type="presParOf" srcId="{B5AD1249-CBEA-4C2F-9505-3296A19F3EC6}" destId="{52379510-B44C-4E0C-A162-0B351DD2B059}" srcOrd="2" destOrd="0" presId="urn:microsoft.com/office/officeart/2005/8/layout/hProcess7"/>
    <dgm:cxn modelId="{B142CAE0-5DD5-4F6B-ABE4-B8B235079114}" type="presParOf" srcId="{10B77D7E-422B-4D46-B77D-AD59850498EC}" destId="{39FE892D-6CAC-4CBE-9E48-78308A49824C}" srcOrd="15" destOrd="0" presId="urn:microsoft.com/office/officeart/2005/8/layout/hProcess7"/>
    <dgm:cxn modelId="{429CDD5B-3898-4D23-86C6-E87CFB1954A5}" type="presParOf" srcId="{10B77D7E-422B-4D46-B77D-AD59850498EC}" destId="{32F3E21A-559D-412F-B5B9-3CB2759E4C50}" srcOrd="16" destOrd="0" presId="urn:microsoft.com/office/officeart/2005/8/layout/hProcess7"/>
    <dgm:cxn modelId="{E657831D-A04E-4660-BDE9-1CC160B44A86}" type="presParOf" srcId="{32F3E21A-559D-412F-B5B9-3CB2759E4C50}" destId="{3F0ED9F5-BDF9-41BC-B920-9F3A2F438601}" srcOrd="0" destOrd="0" presId="urn:microsoft.com/office/officeart/2005/8/layout/hProcess7"/>
    <dgm:cxn modelId="{D5387D39-806C-4A0C-AE18-7846FEA16146}" type="presParOf" srcId="{32F3E21A-559D-412F-B5B9-3CB2759E4C50}" destId="{FA3AA9F9-C17D-4088-B860-0FB92BE00D87}" srcOrd="1" destOrd="0" presId="urn:microsoft.com/office/officeart/2005/8/layout/hProcess7"/>
    <dgm:cxn modelId="{39CE9DB1-49B2-4C04-BE70-A85578FDC821}" type="presParOf" srcId="{32F3E21A-559D-412F-B5B9-3CB2759E4C50}" destId="{4E737558-F31A-46CD-AC3B-5B7ABC1A7ACF}" srcOrd="2" destOrd="0" presId="urn:microsoft.com/office/officeart/2005/8/layout/hProcess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DD9B9B-D8FE-409C-B8BF-65411F3CEDDE}" type="datetimeFigureOut">
              <a:rPr lang="en-GB" smtClean="0"/>
              <a:t>14/01/2015</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460687-CB50-4C61-B502-E8FA3905E6C5}" type="slidenum">
              <a:rPr lang="en-GB" smtClean="0"/>
              <a:t>‹#›</a:t>
            </a:fld>
            <a:endParaRPr lang="en-GB"/>
          </a:p>
        </p:txBody>
      </p:sp>
    </p:spTree>
    <p:extLst>
      <p:ext uri="{BB962C8B-B14F-4D97-AF65-F5344CB8AC3E}">
        <p14:creationId xmlns:p14="http://schemas.microsoft.com/office/powerpoint/2010/main" val="370577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1/14/2015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extLst/>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extLst>
      <p:ext uri="{BB962C8B-B14F-4D97-AF65-F5344CB8AC3E}">
        <p14:creationId xmlns:p14="http://schemas.microsoft.com/office/powerpoint/2010/main" val="116014524"/>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extLst/>
          </a:lstStyle>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1</a:t>
            </a:fld>
            <a:endParaRPr lang="en-US" dirty="0"/>
          </a:p>
        </p:txBody>
      </p:sp>
    </p:spTree>
    <p:extLst>
      <p:ext uri="{BB962C8B-B14F-4D97-AF65-F5344CB8AC3E}">
        <p14:creationId xmlns:p14="http://schemas.microsoft.com/office/powerpoint/2010/main" val="3277526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Any function that returns an object may also return in the creation of a temporary value.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Consider the string overloaded + operator for concatenating two strings:</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string s1 = "First";</a:t>
            </a:r>
          </a:p>
          <a:p>
            <a:r>
              <a:rPr lang="en-GB" sz="1200" kern="1200" dirty="0" smtClean="0">
                <a:solidFill>
                  <a:schemeClr val="tx1"/>
                </a:solidFill>
                <a:effectLst/>
                <a:latin typeface="+mn-lt"/>
                <a:ea typeface="+mn-ea"/>
                <a:cs typeface="+mn-cs"/>
              </a:rPr>
              <a:t>string s2 = "Second";</a:t>
            </a:r>
          </a:p>
          <a:p>
            <a:r>
              <a:rPr lang="en-GB" sz="1200" kern="1200" dirty="0" smtClean="0">
                <a:solidFill>
                  <a:schemeClr val="tx1"/>
                </a:solidFill>
                <a:effectLst/>
                <a:latin typeface="+mn-lt"/>
                <a:ea typeface="+mn-ea"/>
                <a:cs typeface="+mn-cs"/>
              </a:rPr>
              <a:t>string s3;</a:t>
            </a:r>
          </a:p>
          <a:p>
            <a:r>
              <a:rPr lang="en-GB" sz="1200" kern="1200" dirty="0" smtClean="0">
                <a:solidFill>
                  <a:schemeClr val="tx1"/>
                </a:solidFill>
                <a:effectLst/>
                <a:latin typeface="+mn-lt"/>
                <a:ea typeface="+mn-ea"/>
                <a:cs typeface="+mn-cs"/>
              </a:rPr>
              <a:t>s3 = s1 + s2; // s3 &lt;- "</a:t>
            </a:r>
            <a:r>
              <a:rPr lang="en-GB" sz="1200" kern="1200" dirty="0" err="1" smtClean="0">
                <a:solidFill>
                  <a:schemeClr val="tx1"/>
                </a:solidFill>
                <a:effectLst/>
                <a:latin typeface="+mn-lt"/>
                <a:ea typeface="+mn-ea"/>
                <a:cs typeface="+mn-cs"/>
              </a:rPr>
              <a:t>FirstSecond</a:t>
            </a:r>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The statement: s3 = s1 + s2; results in the following</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Invocation of  operator+(</a:t>
            </a:r>
            <a:r>
              <a:rPr lang="en-GB" sz="1200" kern="1200" dirty="0" err="1" smtClean="0">
                <a:solidFill>
                  <a:schemeClr val="tx1"/>
                </a:solidFill>
                <a:effectLst/>
                <a:latin typeface="+mn-lt"/>
                <a:ea typeface="+mn-ea"/>
                <a:cs typeface="+mn-cs"/>
              </a:rPr>
              <a:t>const</a:t>
            </a:r>
            <a:r>
              <a:rPr lang="en-GB" sz="1200" kern="1200" dirty="0" smtClean="0">
                <a:solidFill>
                  <a:schemeClr val="tx1"/>
                </a:solidFill>
                <a:effectLst/>
                <a:latin typeface="+mn-lt"/>
                <a:ea typeface="+mn-ea"/>
                <a:cs typeface="+mn-cs"/>
              </a:rPr>
              <a:t> string &amp;, </a:t>
            </a:r>
            <a:r>
              <a:rPr lang="en-GB" sz="1200" kern="1200" dirty="0" err="1" smtClean="0">
                <a:solidFill>
                  <a:schemeClr val="tx1"/>
                </a:solidFill>
                <a:effectLst/>
                <a:latin typeface="+mn-lt"/>
                <a:ea typeface="+mn-ea"/>
                <a:cs typeface="+mn-cs"/>
              </a:rPr>
              <a:t>const</a:t>
            </a:r>
            <a:r>
              <a:rPr lang="en-GB" sz="1200" kern="1200" dirty="0" smtClean="0">
                <a:solidFill>
                  <a:schemeClr val="tx1"/>
                </a:solidFill>
                <a:effectLst/>
                <a:latin typeface="+mn-lt"/>
                <a:ea typeface="+mn-ea"/>
                <a:cs typeface="+mn-cs"/>
              </a:rPr>
              <a:t> string &amp;)</a:t>
            </a:r>
          </a:p>
          <a:p>
            <a:r>
              <a:rPr lang="en-GB" sz="1200" kern="1200" dirty="0" smtClean="0">
                <a:solidFill>
                  <a:schemeClr val="tx1"/>
                </a:solidFill>
                <a:effectLst/>
                <a:latin typeface="+mn-lt"/>
                <a:ea typeface="+mn-ea"/>
                <a:cs typeface="+mn-cs"/>
              </a:rPr>
              <a:t>Construction of a temporary </a:t>
            </a:r>
            <a:r>
              <a:rPr lang="en-GB" sz="1200" kern="1200" dirty="0" err="1" smtClean="0">
                <a:solidFill>
                  <a:schemeClr val="tx1"/>
                </a:solidFill>
                <a:effectLst/>
                <a:latin typeface="+mn-lt"/>
                <a:ea typeface="+mn-ea"/>
                <a:cs typeface="+mn-cs"/>
              </a:rPr>
              <a:t>r-value</a:t>
            </a:r>
            <a:r>
              <a:rPr lang="en-GB" sz="1200" kern="1200" dirty="0" smtClean="0">
                <a:solidFill>
                  <a:schemeClr val="tx1"/>
                </a:solidFill>
                <a:effectLst/>
                <a:latin typeface="+mn-lt"/>
                <a:ea typeface="+mn-ea"/>
                <a:cs typeface="+mn-cs"/>
              </a:rPr>
              <a:t> holding the concatenation</a:t>
            </a:r>
          </a:p>
          <a:p>
            <a:r>
              <a:rPr lang="en-GB" sz="1200" kern="1200" dirty="0" smtClean="0">
                <a:solidFill>
                  <a:schemeClr val="tx1"/>
                </a:solidFill>
                <a:effectLst/>
                <a:latin typeface="+mn-lt"/>
                <a:ea typeface="+mn-ea"/>
                <a:cs typeface="+mn-cs"/>
              </a:rPr>
              <a:t>Invocation of the string::operator= to copy the concatenation</a:t>
            </a:r>
          </a:p>
          <a:p>
            <a:r>
              <a:rPr lang="en-GB" sz="1200" kern="1200" dirty="0" smtClean="0">
                <a:solidFill>
                  <a:schemeClr val="tx1"/>
                </a:solidFill>
                <a:effectLst/>
                <a:latin typeface="+mn-lt"/>
                <a:ea typeface="+mn-ea"/>
                <a:cs typeface="+mn-cs"/>
              </a:rPr>
              <a:t>Destruction of the temporary (</a:t>
            </a:r>
            <a:r>
              <a:rPr lang="en-GB" sz="1200" kern="1200" dirty="0" err="1" smtClean="0">
                <a:solidFill>
                  <a:schemeClr val="tx1"/>
                </a:solidFill>
                <a:effectLst/>
                <a:latin typeface="+mn-lt"/>
                <a:ea typeface="+mn-ea"/>
                <a:cs typeface="+mn-cs"/>
              </a:rPr>
              <a:t>r-value</a:t>
            </a:r>
            <a:r>
              <a:rPr lang="en-GB" sz="1200" kern="1200" dirty="0" smtClean="0">
                <a:solidFill>
                  <a:schemeClr val="tx1"/>
                </a:solidFill>
                <a:effectLst/>
                <a:latin typeface="+mn-lt"/>
                <a:ea typeface="+mn-ea"/>
                <a:cs typeface="+mn-cs"/>
              </a:rPr>
              <a:t>) object.</a:t>
            </a:r>
          </a:p>
          <a:p>
            <a:r>
              <a:rPr lang="en-GB" sz="1200" kern="1200" dirty="0" smtClean="0">
                <a:solidFill>
                  <a:schemeClr val="tx1"/>
                </a:solidFill>
                <a:effectLst/>
                <a:latin typeface="+mn-lt"/>
                <a:ea typeface="+mn-ea"/>
                <a:cs typeface="+mn-cs"/>
              </a:rPr>
              <a:t>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14</a:t>
            </a:fld>
            <a:endParaRPr lang="en-US"/>
          </a:p>
        </p:txBody>
      </p:sp>
    </p:spTree>
    <p:extLst>
      <p:ext uri="{BB962C8B-B14F-4D97-AF65-F5344CB8AC3E}">
        <p14:creationId xmlns:p14="http://schemas.microsoft.com/office/powerpoint/2010/main" val="3388063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Why does: s3 = s1 + s2; generate a temporary?</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The reason for this is the string::operator=() operator is responsible for controlling how the object gets to be assigned, hence, it requires a temporary object as it’s input.</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However, if s3 is a brand new string that has yet to be constructed, then the compiler use s3 as temporary object. This is known as the return value optimisation:</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15</a:t>
            </a:fld>
            <a:endParaRPr lang="en-US"/>
          </a:p>
        </p:txBody>
      </p:sp>
    </p:spTree>
    <p:extLst>
      <p:ext uri="{BB962C8B-B14F-4D97-AF65-F5344CB8AC3E}">
        <p14:creationId xmlns:p14="http://schemas.microsoft.com/office/powerpoint/2010/main" val="3388063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effectLst/>
                <a:latin typeface="+mn-lt"/>
                <a:ea typeface="+mn-ea"/>
                <a:cs typeface="+mn-cs"/>
              </a:rPr>
              <a:t>Allocating and </a:t>
            </a:r>
            <a:r>
              <a:rPr lang="en-GB" sz="1200" kern="1200" dirty="0" err="1" smtClean="0">
                <a:solidFill>
                  <a:schemeClr val="tx1"/>
                </a:solidFill>
                <a:effectLst/>
                <a:latin typeface="+mn-lt"/>
                <a:ea typeface="+mn-ea"/>
                <a:cs typeface="+mn-cs"/>
              </a:rPr>
              <a:t>deallocating</a:t>
            </a:r>
            <a:r>
              <a:rPr lang="en-GB" sz="1200" kern="1200" dirty="0" smtClean="0">
                <a:solidFill>
                  <a:schemeClr val="tx1"/>
                </a:solidFill>
                <a:effectLst/>
                <a:latin typeface="+mn-lt"/>
                <a:ea typeface="+mn-ea"/>
                <a:cs typeface="+mn-cs"/>
              </a:rPr>
              <a:t> heap memory is a relatively expensive operation (using the new and delete keywords).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If possible (and it’s not always possible) allocating classes/objects on the stack permit faster allocation/release of memory, consider:</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void foo()</a:t>
            </a:r>
          </a:p>
          <a:p>
            <a:r>
              <a:rPr lang="en-GB" sz="1200" kern="1200" dirty="0" smtClean="0">
                <a:solidFill>
                  <a:schemeClr val="tx1"/>
                </a:solidFill>
                <a:effectLst/>
                <a:latin typeface="+mn-lt"/>
                <a:ea typeface="+mn-ea"/>
                <a:cs typeface="+mn-cs"/>
              </a:rPr>
              <a:t>{</a:t>
            </a:r>
          </a:p>
          <a:p>
            <a:r>
              <a:rPr lang="en-GB" sz="1200" kern="1200" dirty="0" err="1" smtClean="0">
                <a:solidFill>
                  <a:schemeClr val="tx1"/>
                </a:solidFill>
                <a:effectLst/>
                <a:latin typeface="+mn-lt"/>
                <a:ea typeface="+mn-ea"/>
                <a:cs typeface="+mn-cs"/>
              </a:rPr>
              <a:t>SomeClass</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ptrClass</a:t>
            </a:r>
            <a:r>
              <a:rPr lang="en-GB" sz="1200" kern="1200" dirty="0" smtClean="0">
                <a:solidFill>
                  <a:schemeClr val="tx1"/>
                </a:solidFill>
                <a:effectLst/>
                <a:latin typeface="+mn-lt"/>
                <a:ea typeface="+mn-ea"/>
                <a:cs typeface="+mn-cs"/>
              </a:rPr>
              <a:t> = new </a:t>
            </a:r>
            <a:r>
              <a:rPr lang="en-GB" sz="1200" kern="1200" dirty="0" err="1" smtClean="0">
                <a:solidFill>
                  <a:schemeClr val="tx1"/>
                </a:solidFill>
                <a:effectLst/>
                <a:latin typeface="+mn-lt"/>
                <a:ea typeface="+mn-ea"/>
                <a:cs typeface="+mn-cs"/>
              </a:rPr>
              <a:t>SomeClass</a:t>
            </a:r>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delete </a:t>
            </a:r>
            <a:r>
              <a:rPr lang="en-GB" sz="1200" kern="1200" dirty="0" err="1" smtClean="0">
                <a:solidFill>
                  <a:schemeClr val="tx1"/>
                </a:solidFill>
                <a:effectLst/>
                <a:latin typeface="+mn-lt"/>
                <a:ea typeface="+mn-ea"/>
                <a:cs typeface="+mn-cs"/>
              </a:rPr>
              <a:t>ptrClass</a:t>
            </a:r>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 better performance choice would be to define a local object of type X:</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void f00()</a:t>
            </a:r>
          </a:p>
          <a:p>
            <a:r>
              <a:rPr lang="en-GB" sz="1200" kern="1200" dirty="0" smtClean="0">
                <a:solidFill>
                  <a:schemeClr val="tx1"/>
                </a:solidFill>
                <a:effectLst/>
                <a:latin typeface="+mn-lt"/>
                <a:ea typeface="+mn-ea"/>
                <a:cs typeface="+mn-cs"/>
              </a:rPr>
              <a:t>{</a:t>
            </a:r>
          </a:p>
          <a:p>
            <a:r>
              <a:rPr lang="en-GB" sz="1200" kern="1200" dirty="0" err="1" smtClean="0">
                <a:solidFill>
                  <a:schemeClr val="tx1"/>
                </a:solidFill>
                <a:effectLst/>
                <a:latin typeface="+mn-lt"/>
                <a:ea typeface="+mn-ea"/>
                <a:cs typeface="+mn-cs"/>
              </a:rPr>
              <a:t>SomeClass</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someClass</a:t>
            </a:r>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The later avoids the potentially higher cost to locating a free segment of memory on the heap alongside the process of freeing that memory from the heap.</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a:t>
            </a:fld>
            <a:endParaRPr lang="en-US"/>
          </a:p>
        </p:txBody>
      </p:sp>
    </p:spTree>
    <p:extLst>
      <p:ext uri="{BB962C8B-B14F-4D97-AF65-F5344CB8AC3E}">
        <p14:creationId xmlns:p14="http://schemas.microsoft.com/office/powerpoint/2010/main" val="861310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effectLst/>
                <a:latin typeface="+mn-lt"/>
                <a:ea typeface="+mn-ea"/>
                <a:cs typeface="+mn-cs"/>
              </a:rPr>
              <a:t>This aspect also applies to the choice of embedded an object within a containing object or using a linked pointer.</a:t>
            </a:r>
          </a:p>
          <a:p>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The cost of  creating the object is significantly increased by the overhead of calling new() in the constructor and delete() in the destructor. Embedding the object removes this cost – but is at the expensive of design flexibility – the member cannot be used </a:t>
            </a:r>
            <a:r>
              <a:rPr lang="en-GB" sz="1200" kern="1200" dirty="0" err="1" smtClean="0">
                <a:solidFill>
                  <a:schemeClr val="tx1"/>
                </a:solidFill>
                <a:effectLst/>
                <a:latin typeface="+mn-lt"/>
                <a:ea typeface="+mn-ea"/>
                <a:cs typeface="+mn-cs"/>
              </a:rPr>
              <a:t>polymorphically</a:t>
            </a:r>
            <a:r>
              <a:rPr lang="en-GB" sz="1200" kern="1200" dirty="0" smtClean="0">
                <a:solidFill>
                  <a:schemeClr val="tx1"/>
                </a:solidFill>
                <a:effectLst/>
                <a:latin typeface="+mn-lt"/>
                <a:ea typeface="+mn-ea"/>
                <a:cs typeface="+mn-cs"/>
              </a:rPr>
              <a:t> any more.</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4</a:t>
            </a:fld>
            <a:endParaRPr lang="en-US"/>
          </a:p>
        </p:txBody>
      </p:sp>
    </p:spTree>
    <p:extLst>
      <p:ext uri="{BB962C8B-B14F-4D97-AF65-F5344CB8AC3E}">
        <p14:creationId xmlns:p14="http://schemas.microsoft.com/office/powerpoint/2010/main" val="861310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The typically cache structure within a modern CPU is somewhat more complicated. Typically a number of levels of caches are used (increasing in size and decreasing in speed). Instructions and data may also be stored within separate caches to improve overall caching efficiency. Also multi core CPUs may have individual and/or shared cache access.</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a:t>
            </a:fld>
            <a:endParaRPr lang="en-US"/>
          </a:p>
        </p:txBody>
      </p:sp>
    </p:spTree>
    <p:extLst>
      <p:ext uri="{BB962C8B-B14F-4D97-AF65-F5344CB8AC3E}">
        <p14:creationId xmlns:p14="http://schemas.microsoft.com/office/powerpoint/2010/main" val="2275652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For large data sets it is useful to consider how the data will be accessed and to rearrange data structures to ensure frequently accessed data is grouped together in memory.</a:t>
            </a:r>
            <a:br>
              <a:rPr lang="en-GB" sz="1200" kern="1200" dirty="0" smtClean="0">
                <a:solidFill>
                  <a:schemeClr val="tx1"/>
                </a:solidFill>
                <a:effectLst/>
                <a:latin typeface="+mn-lt"/>
                <a:ea typeface="+mn-ea"/>
                <a:cs typeface="+mn-cs"/>
              </a:rPr>
            </a:br>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For example: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 </a:t>
            </a:r>
          </a:p>
          <a:p>
            <a:r>
              <a:rPr lang="en-GB" sz="1200" kern="1200" dirty="0" err="1" smtClean="0">
                <a:solidFill>
                  <a:schemeClr val="tx1"/>
                </a:solidFill>
                <a:effectLst/>
                <a:latin typeface="+mn-lt"/>
                <a:ea typeface="+mn-ea"/>
                <a:cs typeface="+mn-cs"/>
              </a:rPr>
              <a:t>struct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DataRecord</a:t>
            </a:r>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float average, </a:t>
            </a:r>
            <a:r>
              <a:rPr lang="en-GB" sz="1200" kern="1200" dirty="0" err="1" smtClean="0">
                <a:solidFill>
                  <a:schemeClr val="tx1"/>
                </a:solidFill>
                <a:effectLst/>
                <a:latin typeface="+mn-lt"/>
                <a:ea typeface="+mn-ea"/>
                <a:cs typeface="+mn-cs"/>
              </a:rPr>
              <a:t>sd</a:t>
            </a:r>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float data[100];</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void </a:t>
            </a:r>
            <a:r>
              <a:rPr lang="en-GB" sz="1200" kern="1200" dirty="0" err="1" smtClean="0">
                <a:solidFill>
                  <a:schemeClr val="tx1"/>
                </a:solidFill>
                <a:effectLst/>
                <a:latin typeface="+mn-lt"/>
                <a:ea typeface="+mn-ea"/>
                <a:cs typeface="+mn-cs"/>
              </a:rPr>
              <a:t>ProcessLotsOfData</a:t>
            </a:r>
            <a:r>
              <a:rPr lang="en-GB" sz="1200" kern="1200" dirty="0" smtClean="0">
                <a:solidFill>
                  <a:schemeClr val="tx1"/>
                </a:solidFill>
                <a:effectLst/>
                <a:latin typeface="+mn-lt"/>
                <a:ea typeface="+mn-ea"/>
                <a:cs typeface="+mn-cs"/>
              </a:rPr>
              <a:t>(</a:t>
            </a:r>
            <a:r>
              <a:rPr lang="en-GB" sz="1200" kern="1200" dirty="0" err="1" smtClean="0">
                <a:solidFill>
                  <a:schemeClr val="tx1"/>
                </a:solidFill>
                <a:effectLst/>
                <a:latin typeface="+mn-lt"/>
                <a:ea typeface="+mn-ea"/>
                <a:cs typeface="+mn-cs"/>
              </a:rPr>
              <a:t>DataRecord</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ptrRecords</a:t>
            </a:r>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float average = 0.0f;</a:t>
            </a:r>
          </a:p>
          <a:p>
            <a:r>
              <a:rPr lang="en-GB" sz="1200" kern="1200" dirty="0" smtClean="0">
                <a:solidFill>
                  <a:schemeClr val="tx1"/>
                </a:solidFill>
                <a:effectLst/>
                <a:latin typeface="+mn-lt"/>
                <a:ea typeface="+mn-ea"/>
                <a:cs typeface="+mn-cs"/>
              </a:rPr>
              <a:t>	for(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i</a:t>
            </a:r>
            <a:r>
              <a:rPr lang="en-GB" sz="1200" kern="1200" dirty="0" smtClean="0">
                <a:solidFill>
                  <a:schemeClr val="tx1"/>
                </a:solidFill>
                <a:effectLst/>
                <a:latin typeface="+mn-lt"/>
                <a:ea typeface="+mn-ea"/>
                <a:cs typeface="+mn-cs"/>
              </a:rPr>
              <a:t> = 0; </a:t>
            </a:r>
            <a:r>
              <a:rPr lang="en-GB" sz="1200" kern="1200" dirty="0" err="1" smtClean="0">
                <a:solidFill>
                  <a:schemeClr val="tx1"/>
                </a:solidFill>
                <a:effectLst/>
                <a:latin typeface="+mn-lt"/>
                <a:ea typeface="+mn-ea"/>
                <a:cs typeface="+mn-cs"/>
              </a:rPr>
              <a:t>i</a:t>
            </a:r>
            <a:r>
              <a:rPr lang="en-GB" sz="1200" kern="1200" dirty="0" smtClean="0">
                <a:solidFill>
                  <a:schemeClr val="tx1"/>
                </a:solidFill>
                <a:effectLst/>
                <a:latin typeface="+mn-lt"/>
                <a:ea typeface="+mn-ea"/>
                <a:cs typeface="+mn-cs"/>
              </a:rPr>
              <a:t> &lt; N; </a:t>
            </a:r>
            <a:r>
              <a:rPr lang="en-GB" sz="1200" kern="1200" dirty="0" err="1" smtClean="0">
                <a:solidFill>
                  <a:schemeClr val="tx1"/>
                </a:solidFill>
                <a:effectLst/>
                <a:latin typeface="+mn-lt"/>
                <a:ea typeface="+mn-ea"/>
                <a:cs typeface="+mn-cs"/>
              </a:rPr>
              <a:t>i</a:t>
            </a:r>
            <a:r>
              <a:rPr lang="en-GB"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dirty="0" smtClean="0">
                <a:solidFill>
                  <a:prstClr val="black"/>
                </a:solidFill>
                <a:latin typeface="Courier New" pitchFamily="49" charset="0"/>
                <a:cs typeface="Courier New" pitchFamily="49" charset="0"/>
              </a:rPr>
              <a:t>		average</a:t>
            </a:r>
            <a:r>
              <a:rPr lang="en-GB" sz="1200" b="0" baseline="0" dirty="0" smtClean="0">
                <a:solidFill>
                  <a:prstClr val="black"/>
                </a:solidFill>
                <a:latin typeface="Courier New" pitchFamily="49" charset="0"/>
                <a:cs typeface="Courier New" pitchFamily="49" charset="0"/>
              </a:rPr>
              <a:t> += </a:t>
            </a:r>
            <a:r>
              <a:rPr lang="en-GB" sz="1200" b="0" dirty="0" err="1" smtClean="0">
                <a:solidFill>
                  <a:prstClr val="black"/>
                </a:solidFill>
                <a:latin typeface="Courier New" pitchFamily="49" charset="0"/>
                <a:cs typeface="Courier New" pitchFamily="49" charset="0"/>
              </a:rPr>
              <a:t>ptrData</a:t>
            </a:r>
            <a:r>
              <a:rPr lang="en-GB" sz="1200" b="0" dirty="0" smtClean="0">
                <a:solidFill>
                  <a:prstClr val="black"/>
                </a:solidFill>
                <a:latin typeface="Courier New" pitchFamily="49" charset="0"/>
                <a:cs typeface="Courier New" pitchFamily="49" charset="0"/>
              </a:rPr>
              <a:t>[</a:t>
            </a:r>
            <a:r>
              <a:rPr lang="en-GB" sz="1200" b="0" dirty="0" err="1" smtClean="0">
                <a:solidFill>
                  <a:prstClr val="black"/>
                </a:solidFill>
                <a:latin typeface="Courier New" pitchFamily="49" charset="0"/>
                <a:cs typeface="Courier New" pitchFamily="49" charset="0"/>
              </a:rPr>
              <a:t>i</a:t>
            </a:r>
            <a:r>
              <a:rPr lang="en-GB" sz="1200" b="0" dirty="0" smtClean="0">
                <a:solidFill>
                  <a:prstClr val="black"/>
                </a:solidFill>
                <a:latin typeface="Courier New" pitchFamily="49" charset="0"/>
                <a:cs typeface="Courier New" pitchFamily="49" charset="0"/>
              </a:rPr>
              <a:t>].average;</a:t>
            </a:r>
          </a:p>
          <a:p>
            <a:r>
              <a:rPr lang="en-GB" sz="1200" kern="1200" dirty="0" smtClean="0">
                <a:solidFill>
                  <a:schemeClr val="tx1"/>
                </a:solidFill>
                <a:effectLst/>
                <a:latin typeface="+mn-lt"/>
                <a:ea typeface="+mn-ea"/>
                <a:cs typeface="+mn-cs"/>
              </a:rPr>
              <a:t>		// Like lots of cache misses</a:t>
            </a:r>
          </a:p>
          <a:p>
            <a:r>
              <a:rPr lang="en-GB" sz="1200" kern="1200" dirty="0" smtClean="0">
                <a:solidFill>
                  <a:schemeClr val="tx1"/>
                </a:solidFill>
                <a:effectLst/>
                <a:latin typeface="+mn-lt"/>
                <a:ea typeface="+mn-ea"/>
                <a:cs typeface="+mn-cs"/>
              </a:rPr>
              <a:t>	average /= N;</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It would be better to split the data as such:</a:t>
            </a:r>
          </a:p>
          <a:p>
            <a:r>
              <a:rPr lang="en-GB" sz="1200" kern="1200" dirty="0" smtClean="0">
                <a:solidFill>
                  <a:schemeClr val="tx1"/>
                </a:solidFill>
                <a:effectLst/>
                <a:latin typeface="+mn-lt"/>
                <a:ea typeface="+mn-ea"/>
                <a:cs typeface="+mn-cs"/>
              </a:rPr>
              <a:t> </a:t>
            </a:r>
          </a:p>
          <a:p>
            <a:r>
              <a:rPr lang="en-GB" sz="1200" kern="1200" dirty="0" err="1" smtClean="0">
                <a:solidFill>
                  <a:schemeClr val="tx1"/>
                </a:solidFill>
                <a:effectLst/>
                <a:latin typeface="+mn-lt"/>
                <a:ea typeface="+mn-ea"/>
                <a:cs typeface="+mn-cs"/>
              </a:rPr>
              <a:t>struct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DataStats</a:t>
            </a:r>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float average, </a:t>
            </a:r>
            <a:r>
              <a:rPr lang="en-GB" sz="1200" kern="1200" dirty="0" err="1" smtClean="0">
                <a:solidFill>
                  <a:schemeClr val="tx1"/>
                </a:solidFill>
                <a:effectLst/>
                <a:latin typeface="+mn-lt"/>
                <a:ea typeface="+mn-ea"/>
                <a:cs typeface="+mn-cs"/>
              </a:rPr>
              <a:t>sd</a:t>
            </a:r>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a:t>
            </a:r>
          </a:p>
          <a:p>
            <a:r>
              <a:rPr lang="en-GB" sz="1200" kern="1200" dirty="0" err="1" smtClean="0">
                <a:solidFill>
                  <a:schemeClr val="tx1"/>
                </a:solidFill>
                <a:effectLst/>
                <a:latin typeface="+mn-lt"/>
                <a:ea typeface="+mn-ea"/>
                <a:cs typeface="+mn-cs"/>
              </a:rPr>
              <a:t>struct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RawData</a:t>
            </a:r>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float data[100];</a:t>
            </a:r>
          </a:p>
          <a:p>
            <a:r>
              <a:rPr lang="en-GB" sz="1200" kern="1200" dirty="0" smtClean="0">
                <a:solidFill>
                  <a:schemeClr val="tx1"/>
                </a:solidFill>
                <a:effectLst/>
                <a:latin typeface="+mn-lt"/>
                <a:ea typeface="+mn-ea"/>
                <a:cs typeface="+mn-cs"/>
              </a:rPr>
              <a:t>};</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8</a:t>
            </a:fld>
            <a:endParaRPr lang="en-US"/>
          </a:p>
        </p:txBody>
      </p:sp>
    </p:spTree>
    <p:extLst>
      <p:ext uri="{BB962C8B-B14F-4D97-AF65-F5344CB8AC3E}">
        <p14:creationId xmlns:p14="http://schemas.microsoft.com/office/powerpoint/2010/main" val="2535964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Temporaries are data items that are silently generated by the compiler, used to perform or facilitate some operation and then silently removed.</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It is important to understand the conditions under which temporary data items (and in particular class instances) are created.</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10</a:t>
            </a:fld>
            <a:endParaRPr lang="en-US"/>
          </a:p>
        </p:txBody>
      </p:sp>
    </p:spTree>
    <p:extLst>
      <p:ext uri="{BB962C8B-B14F-4D97-AF65-F5344CB8AC3E}">
        <p14:creationId xmlns:p14="http://schemas.microsoft.com/office/powerpoint/2010/main" val="3388063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GB" sz="1200" kern="1200" dirty="0" smtClean="0">
                <a:solidFill>
                  <a:schemeClr val="tx1"/>
                </a:solidFill>
                <a:effectLst/>
                <a:latin typeface="+mn-lt"/>
                <a:ea typeface="+mn-ea"/>
                <a:cs typeface="+mn-cs"/>
              </a:rPr>
              <a:t>Consider:</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class Rational</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friend Rational operator+(</a:t>
            </a:r>
            <a:r>
              <a:rPr lang="en-GB" sz="1200" kern="1200" dirty="0" err="1" smtClean="0">
                <a:solidFill>
                  <a:schemeClr val="tx1"/>
                </a:solidFill>
                <a:effectLst/>
                <a:latin typeface="+mn-lt"/>
                <a:ea typeface="+mn-ea"/>
                <a:cs typeface="+mn-cs"/>
              </a:rPr>
              <a:t>const</a:t>
            </a:r>
            <a:r>
              <a:rPr lang="en-GB" sz="1200" kern="1200" dirty="0" smtClean="0">
                <a:solidFill>
                  <a:schemeClr val="tx1"/>
                </a:solidFill>
                <a:effectLst/>
                <a:latin typeface="+mn-lt"/>
                <a:ea typeface="+mn-ea"/>
                <a:cs typeface="+mn-cs"/>
              </a:rPr>
              <a:t> Rational&amp;, </a:t>
            </a:r>
            <a:r>
              <a:rPr lang="en-GB" sz="1200" kern="1200" dirty="0" err="1" smtClean="0">
                <a:solidFill>
                  <a:schemeClr val="tx1"/>
                </a:solidFill>
                <a:effectLst/>
                <a:latin typeface="+mn-lt"/>
                <a:ea typeface="+mn-ea"/>
                <a:cs typeface="+mn-cs"/>
              </a:rPr>
              <a:t>const</a:t>
            </a:r>
            <a:r>
              <a:rPr lang="en-GB" sz="1200" kern="1200" dirty="0" smtClean="0">
                <a:solidFill>
                  <a:schemeClr val="tx1"/>
                </a:solidFill>
                <a:effectLst/>
                <a:latin typeface="+mn-lt"/>
                <a:ea typeface="+mn-ea"/>
                <a:cs typeface="+mn-cs"/>
              </a:rPr>
              <a:t> Rational&amp;);</a:t>
            </a:r>
          </a:p>
          <a:p>
            <a:r>
              <a:rPr lang="en-GB" sz="1200" kern="1200" dirty="0" smtClean="0">
                <a:solidFill>
                  <a:schemeClr val="tx1"/>
                </a:solidFill>
                <a:effectLst/>
                <a:latin typeface="+mn-lt"/>
                <a:ea typeface="+mn-ea"/>
                <a:cs typeface="+mn-cs"/>
              </a:rPr>
              <a:t>public:</a:t>
            </a:r>
          </a:p>
          <a:p>
            <a:r>
              <a:rPr lang="en-GB" sz="1200" kern="1200" dirty="0" smtClean="0">
                <a:solidFill>
                  <a:schemeClr val="tx1"/>
                </a:solidFill>
                <a:effectLst/>
                <a:latin typeface="+mn-lt"/>
                <a:ea typeface="+mn-ea"/>
                <a:cs typeface="+mn-cs"/>
              </a:rPr>
              <a:t>	Rational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n = 0,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d = 1 ) : </a:t>
            </a:r>
            <a:r>
              <a:rPr lang="en-GB" sz="1200" kern="1200" dirty="0" err="1" smtClean="0">
                <a:solidFill>
                  <a:schemeClr val="tx1"/>
                </a:solidFill>
                <a:effectLst/>
                <a:latin typeface="+mn-lt"/>
                <a:ea typeface="+mn-ea"/>
                <a:cs typeface="+mn-cs"/>
              </a:rPr>
              <a:t>num</a:t>
            </a:r>
            <a:r>
              <a:rPr lang="en-GB" sz="1200" kern="1200" dirty="0" smtClean="0">
                <a:solidFill>
                  <a:schemeClr val="tx1"/>
                </a:solidFill>
                <a:effectLst/>
                <a:latin typeface="+mn-lt"/>
                <a:ea typeface="+mn-ea"/>
                <a:cs typeface="+mn-cs"/>
              </a:rPr>
              <a:t>(n), den(d)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private:</a:t>
            </a:r>
          </a:p>
          <a:p>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num</a:t>
            </a:r>
            <a:r>
              <a:rPr lang="en-GB" sz="1200" kern="1200" dirty="0" smtClean="0">
                <a:solidFill>
                  <a:schemeClr val="tx1"/>
                </a:solidFill>
                <a:effectLst/>
                <a:latin typeface="+mn-lt"/>
                <a:ea typeface="+mn-ea"/>
                <a:cs typeface="+mn-cs"/>
              </a:rPr>
              <a:t>; // Numerator</a:t>
            </a:r>
          </a:p>
          <a:p>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den; // Denominator</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Rational r1(10);</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This form of initialization is guaranteed, across compiler implementations, not to generate a temporary object.</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Whilst, depending upon the compiler, the following may result in temporary object creation.</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Rational r2 = Rational(100);</a:t>
            </a:r>
          </a:p>
          <a:p>
            <a:r>
              <a:rPr lang="en-GB" sz="1200" kern="1200" dirty="0" smtClean="0">
                <a:solidFill>
                  <a:schemeClr val="tx1"/>
                </a:solidFill>
                <a:effectLst/>
                <a:latin typeface="+mn-lt"/>
                <a:ea typeface="+mn-ea"/>
                <a:cs typeface="+mn-cs"/>
              </a:rPr>
              <a:t>Rational r3 = 100;</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11</a:t>
            </a:fld>
            <a:endParaRPr lang="en-US"/>
          </a:p>
        </p:txBody>
      </p:sp>
    </p:spTree>
    <p:extLst>
      <p:ext uri="{BB962C8B-B14F-4D97-AF65-F5344CB8AC3E}">
        <p14:creationId xmlns:p14="http://schemas.microsoft.com/office/powerpoint/2010/main" val="3388063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Anytime a variable (object) of a given type is expected and some other type is provided the compiler will determine if it can convert the specified type into the expected type. This can involve temporary object creation, e.g.:</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Rational r;</a:t>
            </a:r>
          </a:p>
          <a:p>
            <a:r>
              <a:rPr lang="en-GB" sz="1200" kern="1200" dirty="0" smtClean="0">
                <a:solidFill>
                  <a:schemeClr val="tx1"/>
                </a:solidFill>
                <a:effectLst/>
                <a:latin typeface="+mn-lt"/>
                <a:ea typeface="+mn-ea"/>
                <a:cs typeface="+mn-cs"/>
              </a:rPr>
              <a:t>r = 100;</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The compiler checks to see if the class provides an assignment operation accepting an int. Failing this, it checks for a constructor accepting an int. After finding one, it constructed an class instance and invokes the copy assignment constructor.</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Rational _temp; </a:t>
            </a:r>
          </a:p>
          <a:p>
            <a:r>
              <a:rPr lang="en-GB" sz="1200" kern="1200" dirty="0" smtClean="0">
                <a:solidFill>
                  <a:schemeClr val="tx1"/>
                </a:solidFill>
                <a:effectLst/>
                <a:latin typeface="+mn-lt"/>
                <a:ea typeface="+mn-ea"/>
                <a:cs typeface="+mn-cs"/>
              </a:rPr>
              <a:t>_</a:t>
            </a:r>
            <a:r>
              <a:rPr lang="en-GB" sz="1200" kern="1200" dirty="0" err="1" smtClean="0">
                <a:solidFill>
                  <a:schemeClr val="tx1"/>
                </a:solidFill>
                <a:effectLst/>
                <a:latin typeface="+mn-lt"/>
                <a:ea typeface="+mn-ea"/>
                <a:cs typeface="+mn-cs"/>
              </a:rPr>
              <a:t>temp.Rational</a:t>
            </a:r>
            <a:r>
              <a:rPr lang="en-GB" sz="1200" kern="1200" dirty="0" smtClean="0">
                <a:solidFill>
                  <a:schemeClr val="tx1"/>
                </a:solidFill>
                <a:effectLst/>
                <a:latin typeface="+mn-lt"/>
                <a:ea typeface="+mn-ea"/>
                <a:cs typeface="+mn-cs"/>
              </a:rPr>
              <a:t>(100,1); // Construct temporary</a:t>
            </a:r>
          </a:p>
          <a:p>
            <a:r>
              <a:rPr lang="en-GB" sz="1200" kern="1200" dirty="0" err="1" smtClean="0">
                <a:solidFill>
                  <a:schemeClr val="tx1"/>
                </a:solidFill>
                <a:effectLst/>
                <a:latin typeface="+mn-lt"/>
                <a:ea typeface="+mn-ea"/>
                <a:cs typeface="+mn-cs"/>
              </a:rPr>
              <a:t>r.operator</a:t>
            </a:r>
            <a:r>
              <a:rPr lang="en-GB" sz="1200" kern="1200" dirty="0" smtClean="0">
                <a:solidFill>
                  <a:schemeClr val="tx1"/>
                </a:solidFill>
                <a:effectLst/>
                <a:latin typeface="+mn-lt"/>
                <a:ea typeface="+mn-ea"/>
                <a:cs typeface="+mn-cs"/>
              </a:rPr>
              <a:t>=(_temp); // Assign temporary to r</a:t>
            </a:r>
          </a:p>
          <a:p>
            <a:r>
              <a:rPr lang="en-GB" sz="1200" kern="1200" dirty="0" err="1" smtClean="0">
                <a:solidFill>
                  <a:schemeClr val="tx1"/>
                </a:solidFill>
                <a:effectLst/>
                <a:latin typeface="+mn-lt"/>
                <a:ea typeface="+mn-ea"/>
                <a:cs typeface="+mn-cs"/>
              </a:rPr>
              <a:t>temp.~Rational</a:t>
            </a:r>
            <a:r>
              <a:rPr lang="en-GB" sz="1200" kern="1200" dirty="0" smtClean="0">
                <a:solidFill>
                  <a:schemeClr val="tx1"/>
                </a:solidFill>
                <a:effectLst/>
                <a:latin typeface="+mn-lt"/>
                <a:ea typeface="+mn-ea"/>
                <a:cs typeface="+mn-cs"/>
              </a:rPr>
              <a:t>(); // Destroy the temporary</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12</a:t>
            </a:fld>
            <a:endParaRPr lang="en-US"/>
          </a:p>
        </p:txBody>
      </p:sp>
    </p:spTree>
    <p:extLst>
      <p:ext uri="{BB962C8B-B14F-4D97-AF65-F5344CB8AC3E}">
        <p14:creationId xmlns:p14="http://schemas.microsoft.com/office/powerpoint/2010/main" val="3388063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Aside: C++11 permits you to forbid such conversion using the explicit keyword, e.g.:</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explicit Rational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n = 0,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d = 1 ) : </a:t>
            </a:r>
            <a:r>
              <a:rPr lang="en-GB" sz="1200" kern="1200" dirty="0" err="1" smtClean="0">
                <a:solidFill>
                  <a:schemeClr val="tx1"/>
                </a:solidFill>
                <a:effectLst/>
                <a:latin typeface="+mn-lt"/>
                <a:ea typeface="+mn-ea"/>
                <a:cs typeface="+mn-cs"/>
              </a:rPr>
              <a:t>num</a:t>
            </a:r>
            <a:r>
              <a:rPr lang="en-GB" sz="1200" kern="1200" dirty="0" smtClean="0">
                <a:solidFill>
                  <a:schemeClr val="tx1"/>
                </a:solidFill>
                <a:effectLst/>
                <a:latin typeface="+mn-lt"/>
                <a:ea typeface="+mn-ea"/>
                <a:cs typeface="+mn-cs"/>
              </a:rPr>
              <a:t>(n), den(d)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The explicit keyword tells the compiler that you oppose usage of this constructor as a conversion</a:t>
            </a:r>
          </a:p>
          <a:p>
            <a:r>
              <a:rPr lang="en-GB" sz="1200" kern="1200" dirty="0" smtClean="0">
                <a:solidFill>
                  <a:schemeClr val="tx1"/>
                </a:solidFill>
                <a:effectLst/>
                <a:latin typeface="+mn-lt"/>
                <a:ea typeface="+mn-ea"/>
                <a:cs typeface="+mn-cs"/>
              </a:rPr>
              <a:t>constructor.</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13</a:t>
            </a:fld>
            <a:endParaRPr lang="en-US"/>
          </a:p>
        </p:txBody>
      </p:sp>
    </p:spTree>
    <p:extLst>
      <p:ext uri="{BB962C8B-B14F-4D97-AF65-F5344CB8AC3E}">
        <p14:creationId xmlns:p14="http://schemas.microsoft.com/office/powerpoint/2010/main" val="3388063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2900190"/>
            <a:ext cx="9144000" cy="224331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290019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3789409"/>
            <a:ext cx="5637010" cy="66158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lgn="ctr"/>
            <a:fld id="{047E157E-8DCB-4F70-A0AF-5EB586A91DD4}" type="datetime1">
              <a:rPr lang="en-US" smtClean="0">
                <a:solidFill>
                  <a:srgbClr val="FFFFFF"/>
                </a:solidFill>
              </a:rPr>
              <a:pPr algn="ctr"/>
              <a:t>1/14/2015</a:t>
            </a:fld>
            <a:endParaRPr lang="en-US" sz="2000" dirty="0">
              <a:solidFill>
                <a:srgbClr val="FFFFFF"/>
              </a:solidFill>
            </a:endParaRPr>
          </a:p>
        </p:txBody>
      </p:sp>
      <p:sp>
        <p:nvSpPr>
          <p:cNvPr id="5" name="Footer Placeholder 4"/>
          <p:cNvSpPr>
            <a:spLocks noGrp="1"/>
          </p:cNvSpPr>
          <p:nvPr>
            <p:ph type="ftr" sz="quarter" idx="11"/>
          </p:nvPr>
        </p:nvSpPr>
        <p:spPr/>
        <p:txBody>
          <a:bodyPr/>
          <a:lstStyle/>
          <a:p>
            <a:pPr algn="r"/>
            <a:endParaRPr lang="en-US" dirty="0">
              <a:solidFill>
                <a:schemeClr val="tx2"/>
              </a:solidFill>
            </a:endParaRPr>
          </a:p>
        </p:txBody>
      </p:sp>
      <p:sp>
        <p:nvSpPr>
          <p:cNvPr id="6" name="Slide Number Placeholder 5"/>
          <p:cNvSpPr>
            <a:spLocks noGrp="1"/>
          </p:cNvSpPr>
          <p:nvPr>
            <p:ph type="sldNum" sz="quarter" idx="12"/>
          </p:nvPr>
        </p:nvSpPr>
        <p:spPr/>
        <p:txBody>
          <a:bodyPr/>
          <a:lstStyle/>
          <a:p>
            <a:fld id="{8F82E0A0-C266-4798-8C8F-B9F91E9DA37E}" type="slidenum">
              <a:rPr lang="en-US" smtClean="0">
                <a:solidFill>
                  <a:schemeClr val="tx2"/>
                </a:solidFill>
              </a:rPr>
              <a:pPr/>
              <a:t>‹#›</a:t>
            </a:fld>
            <a:endParaRPr lang="en-US" dirty="0">
              <a:solidFill>
                <a:schemeClr val="tx2"/>
              </a:solidFill>
            </a:endParaRPr>
          </a:p>
        </p:txBody>
      </p:sp>
      <p:sp>
        <p:nvSpPr>
          <p:cNvPr id="2" name="Title 1"/>
          <p:cNvSpPr>
            <a:spLocks noGrp="1"/>
          </p:cNvSpPr>
          <p:nvPr>
            <p:ph type="ctrTitle"/>
          </p:nvPr>
        </p:nvSpPr>
        <p:spPr>
          <a:xfrm>
            <a:off x="817582" y="2349218"/>
            <a:ext cx="7175351" cy="1344875"/>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548639"/>
            <a:ext cx="6400800" cy="26060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606EA6-EFEA-4C30-9264-4F9291A5780D}" type="datetime1">
              <a:rPr lang="en-US" smtClean="0"/>
              <a:pPr/>
              <a:t>1/14/2015</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282388"/>
            <a:ext cx="2057400" cy="3928754"/>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4" y="548640"/>
            <a:ext cx="4829287" cy="367104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606EA6-EFEA-4C30-9264-4F9291A5780D}" type="datetime1">
              <a:rPr lang="en-US" smtClean="0"/>
              <a:pPr/>
              <a:t>1/14/2015</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Roots of software inefficiency">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4087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Roots of Software</a:t>
            </a:r>
            <a:r>
              <a:rPr lang="en-US" sz="2800" cap="small" baseline="0" dirty="0" smtClean="0">
                <a:solidFill>
                  <a:schemeClr val="tx1">
                    <a:lumMod val="85000"/>
                    <a:lumOff val="15000"/>
                  </a:schemeClr>
                </a:solidFill>
                <a:latin typeface="Calibri" pitchFamily="34" charset="0"/>
              </a:rPr>
              <a:t> </a:t>
            </a:r>
            <a:r>
              <a:rPr lang="en-US" sz="2800" cap="small" dirty="0" smtClean="0">
                <a:solidFill>
                  <a:schemeClr val="tx1">
                    <a:lumMod val="85000"/>
                    <a:lumOff val="15000"/>
                  </a:schemeClr>
                </a:solidFill>
                <a:latin typeface="Calibri" pitchFamily="34" charset="0"/>
              </a:rPr>
              <a:t>Inefficiency</a:t>
            </a:r>
            <a:endParaRPr lang="en-US" sz="2800" cap="small" dirty="0">
              <a:solidFill>
                <a:schemeClr val="tx1">
                  <a:lumMod val="85000"/>
                  <a:lumOff val="15000"/>
                </a:schemeClr>
              </a:solidFill>
              <a:latin typeface="Calibri" pitchFamily="34" charset="0"/>
            </a:endParaRPr>
          </a:p>
        </p:txBody>
      </p:sp>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88424" y="4443958"/>
            <a:ext cx="635278" cy="59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567648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The 80/20 rule">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4087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The</a:t>
            </a:r>
            <a:r>
              <a:rPr lang="en-US" sz="2800" cap="small" baseline="0" dirty="0" smtClean="0">
                <a:solidFill>
                  <a:schemeClr val="tx1">
                    <a:lumMod val="85000"/>
                    <a:lumOff val="15000"/>
                  </a:schemeClr>
                </a:solidFill>
                <a:latin typeface="Calibri" pitchFamily="34" charset="0"/>
              </a:rPr>
              <a:t> 80/20 Rule</a:t>
            </a:r>
            <a:endParaRPr lang="en-US" sz="2800" cap="small" dirty="0">
              <a:solidFill>
                <a:schemeClr val="tx1">
                  <a:lumMod val="85000"/>
                  <a:lumOff val="15000"/>
                </a:schemeClr>
              </a:solidFill>
              <a:latin typeface="Calibri" pitchFamily="34" charset="0"/>
            </a:endParaRPr>
          </a:p>
        </p:txBody>
      </p:sp>
      <p:pic>
        <p:nvPicPr>
          <p:cNvPr id="1024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16416" y="4515966"/>
            <a:ext cx="744488" cy="534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891800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Redundant Computations and Caching">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4087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Redundant Computations and Caching</a:t>
            </a:r>
            <a:endParaRPr lang="en-US" sz="2800" cap="small" dirty="0">
              <a:solidFill>
                <a:schemeClr val="tx1">
                  <a:lumMod val="85000"/>
                  <a:lumOff val="15000"/>
                </a:schemeClr>
              </a:solidFill>
              <a:latin typeface="Calibri" pitchFamily="34" charset="0"/>
            </a:endParaRPr>
          </a:p>
        </p:txBody>
      </p:sp>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97060" y="4371950"/>
            <a:ext cx="711444" cy="692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916672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azy Evaluation">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4087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Lazy</a:t>
            </a:r>
            <a:r>
              <a:rPr lang="en-US" sz="2800" cap="small" baseline="0" dirty="0" smtClean="0">
                <a:solidFill>
                  <a:schemeClr val="tx1">
                    <a:lumMod val="85000"/>
                    <a:lumOff val="15000"/>
                  </a:schemeClr>
                </a:solidFill>
                <a:latin typeface="Calibri" pitchFamily="34" charset="0"/>
              </a:rPr>
              <a:t> Evaluation</a:t>
            </a:r>
            <a:endParaRPr lang="en-US" sz="2800" cap="small" dirty="0">
              <a:solidFill>
                <a:schemeClr val="tx1">
                  <a:lumMod val="85000"/>
                  <a:lumOff val="15000"/>
                </a:schemeClr>
              </a:solidFill>
              <a:latin typeface="Calibri" pitchFamily="34" charset="0"/>
            </a:endParaRPr>
          </a:p>
        </p:txBody>
      </p:sp>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99726" y="4587974"/>
            <a:ext cx="439604" cy="4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848780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valuation Order">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4087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Evaluation Order</a:t>
            </a:r>
            <a:endParaRPr lang="en-US" sz="2800" cap="small" dirty="0">
              <a:solidFill>
                <a:schemeClr val="tx1">
                  <a:lumMod val="85000"/>
                  <a:lumOff val="15000"/>
                </a:schemeClr>
              </a:solidFill>
              <a:latin typeface="Calibri" pitchFamily="34" charset="0"/>
            </a:endParaRPr>
          </a:p>
        </p:txBody>
      </p:sp>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020272" y="4692915"/>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503061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Stack of Heap">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4087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Stack or Heap</a:t>
            </a:r>
            <a:endParaRPr lang="en-US" sz="2800" cap="small" dirty="0">
              <a:solidFill>
                <a:schemeClr val="tx1">
                  <a:lumMod val="85000"/>
                  <a:lumOff val="15000"/>
                </a:schemeClr>
              </a:solidFill>
              <a:latin typeface="Calibri" pitchFamily="34" charset="0"/>
            </a:endParaRPr>
          </a:p>
        </p:txBody>
      </p:sp>
      <p:pic>
        <p:nvPicPr>
          <p:cNvPr id="819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84368" y="4282523"/>
            <a:ext cx="1195586" cy="713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76708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Memory Management">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4087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Memory</a:t>
            </a:r>
            <a:r>
              <a:rPr lang="en-US" sz="2800" cap="small" baseline="0" dirty="0" smtClean="0">
                <a:solidFill>
                  <a:schemeClr val="tx1">
                    <a:lumMod val="85000"/>
                    <a:lumOff val="15000"/>
                  </a:schemeClr>
                </a:solidFill>
                <a:latin typeface="Calibri" pitchFamily="34" charset="0"/>
              </a:rPr>
              <a:t> Management</a:t>
            </a:r>
            <a:endParaRPr lang="en-US" sz="2800" cap="small" dirty="0">
              <a:solidFill>
                <a:schemeClr val="tx1">
                  <a:lumMod val="85000"/>
                  <a:lumOff val="15000"/>
                </a:schemeClr>
              </a:solidFill>
              <a:latin typeface="Calibri" pitchFamily="34" charset="0"/>
            </a:endParaRPr>
          </a:p>
        </p:txBody>
      </p:sp>
      <p:pic>
        <p:nvPicPr>
          <p:cNvPr id="1126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40352" y="4268739"/>
            <a:ext cx="1282452" cy="762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915834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Temporary Value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4087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Temporary</a:t>
            </a:r>
            <a:r>
              <a:rPr lang="en-US" sz="2800" cap="small" baseline="0" dirty="0" smtClean="0">
                <a:solidFill>
                  <a:schemeClr val="tx1">
                    <a:lumMod val="85000"/>
                    <a:lumOff val="15000"/>
                  </a:schemeClr>
                </a:solidFill>
                <a:latin typeface="Calibri" pitchFamily="34" charset="0"/>
              </a:rPr>
              <a:t> Values</a:t>
            </a:r>
          </a:p>
          <a:p>
            <a:pPr marL="0" indent="0">
              <a:buFont typeface="Arial" pitchFamily="34" charset="0"/>
              <a:buNone/>
            </a:pPr>
            <a:endParaRPr lang="en-US" sz="2800" cap="small" dirty="0">
              <a:solidFill>
                <a:schemeClr val="tx1">
                  <a:lumMod val="85000"/>
                  <a:lumOff val="15000"/>
                </a:schemeClr>
              </a:solidFill>
              <a:latin typeface="Calibri" pitchFamily="34" charset="0"/>
            </a:endParaRPr>
          </a:p>
        </p:txBody>
      </p:sp>
      <p:pic>
        <p:nvPicPr>
          <p:cNvPr id="17410"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460432" y="4630824"/>
            <a:ext cx="683568" cy="512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15702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606EA6-EFEA-4C30-9264-4F9291A5780D}" type="datetime1">
              <a:rPr lang="en-US" smtClean="0"/>
              <a:pPr/>
              <a:t>1/14/2015</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548640"/>
            <a:ext cx="6400800"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Return Value Optimisation">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4087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Return Value </a:t>
            </a:r>
            <a:r>
              <a:rPr lang="en-US" sz="2800" cap="small" dirty="0" err="1" smtClean="0">
                <a:solidFill>
                  <a:schemeClr val="tx1">
                    <a:lumMod val="85000"/>
                    <a:lumOff val="15000"/>
                  </a:schemeClr>
                </a:solidFill>
                <a:latin typeface="Calibri" pitchFamily="34" charset="0"/>
              </a:rPr>
              <a:t>Optimisation</a:t>
            </a:r>
            <a:endParaRPr lang="en-US" sz="2800" cap="small" baseline="0" dirty="0" smtClean="0">
              <a:solidFill>
                <a:schemeClr val="tx1">
                  <a:lumMod val="85000"/>
                  <a:lumOff val="15000"/>
                </a:schemeClr>
              </a:solidFill>
              <a:latin typeface="Calibri" pitchFamily="34" charset="0"/>
            </a:endParaRPr>
          </a:p>
          <a:p>
            <a:pPr marL="0" indent="0">
              <a:buFont typeface="Arial" pitchFamily="34" charset="0"/>
              <a:buNone/>
            </a:pPr>
            <a:endParaRPr lang="en-US" sz="2800" cap="small" dirty="0">
              <a:solidFill>
                <a:schemeClr val="tx1">
                  <a:lumMod val="85000"/>
                  <a:lumOff val="15000"/>
                </a:schemeClr>
              </a:solidFill>
              <a:latin typeface="Calibri" pitchFamily="34" charset="0"/>
            </a:endParaRPr>
          </a:p>
        </p:txBody>
      </p:sp>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63378" y="4443958"/>
            <a:ext cx="587418" cy="600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827623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Inlining">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4087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err="1" smtClean="0">
                <a:solidFill>
                  <a:schemeClr val="tx1">
                    <a:lumMod val="85000"/>
                    <a:lumOff val="15000"/>
                  </a:schemeClr>
                </a:solidFill>
                <a:latin typeface="Calibri" pitchFamily="34" charset="0"/>
              </a:rPr>
              <a:t>Inlining</a:t>
            </a:r>
            <a:endParaRPr lang="en-US" sz="2800" cap="small" baseline="0" dirty="0" smtClean="0">
              <a:solidFill>
                <a:schemeClr val="tx1">
                  <a:lumMod val="85000"/>
                  <a:lumOff val="15000"/>
                </a:schemeClr>
              </a:solidFill>
              <a:latin typeface="Calibri" pitchFamily="34" charset="0"/>
            </a:endParaRPr>
          </a:p>
          <a:p>
            <a:pPr marL="0" indent="0">
              <a:buFont typeface="Arial" pitchFamily="34" charset="0"/>
              <a:buNone/>
            </a:pPr>
            <a:endParaRPr lang="en-US" sz="2800" cap="small" dirty="0">
              <a:solidFill>
                <a:schemeClr val="tx1">
                  <a:lumMod val="85000"/>
                  <a:lumOff val="15000"/>
                </a:schemeClr>
              </a:solidFill>
              <a:latin typeface="Calibri" pitchFamily="34" charset="0"/>
            </a:endParaRPr>
          </a:p>
        </p:txBody>
      </p:sp>
      <p:pic>
        <p:nvPicPr>
          <p:cNvPr id="921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16416" y="4340654"/>
            <a:ext cx="665609" cy="665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027561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2900190"/>
            <a:ext cx="9144000" cy="224331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290019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1629486"/>
            <a:ext cx="5966666" cy="1817510"/>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3455633"/>
            <a:ext cx="5970494" cy="626595"/>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F9F07-3BC7-4570-B054-79111B0A380C}" type="datetime1">
              <a:rPr lang="en-US" smtClean="0"/>
              <a:pPr/>
              <a:t>1/14/2015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8F82E0A0-C266-4798-8C8F-B9F91E9DA37E}" type="slidenum">
              <a:rPr lang="en-US" sz="2400" b="1" smtClean="0">
                <a:solidFill>
                  <a:srgbClr val="FFFFFF"/>
                </a:solidFill>
              </a:rPr>
              <a:pPr algn="ctr"/>
              <a:t>‹#›</a:t>
            </a:fld>
            <a:endParaRPr lang="en-US" sz="2400" dirty="0">
              <a:solidFill>
                <a:srgbClr val="FFFFFF"/>
              </a:solidFill>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4606EA6-EFEA-4C30-9264-4F9291A5780D}" type="datetime1">
              <a:rPr lang="en-US" smtClean="0"/>
              <a:pPr/>
              <a:t>1/14/2015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548639"/>
            <a:ext cx="3346704"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548640"/>
            <a:ext cx="3346704"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548640"/>
            <a:ext cx="3346704" cy="47982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050245"/>
            <a:ext cx="3346704" cy="20574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548640"/>
            <a:ext cx="3346704" cy="47982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049274"/>
            <a:ext cx="3346704" cy="20574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4606EA6-EFEA-4C30-9264-4F9291A5780D}" type="datetime1">
              <a:rPr lang="en-US" smtClean="0"/>
              <a:pPr/>
              <a:t>1/14/2015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DFADB5D-B7A0-47E3-AD2D-B1A6F8614213}" type="datetime1">
              <a:rPr lang="en-US" smtClean="0"/>
              <a:pPr/>
              <a:t>1/14/2015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968126-03FC-49C0-B9B8-2B561CCC3D90}" type="datetime1">
              <a:rPr lang="en-US" smtClean="0"/>
              <a:pPr/>
              <a:t>1/14/2015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3F7CB7D-F184-43C7-B6FD-03D728E1BBFF}" type="slidenum">
              <a:rPr lang="en-US" smtClean="0">
                <a:solidFill>
                  <a:schemeClr val="tx2"/>
                </a:solidFill>
              </a:rPr>
              <a:pPr/>
              <a:t>‹#›</a:t>
            </a:fld>
            <a:endParaRPr lang="en-US" dirty="0">
              <a:solidFill>
                <a:schemeClr val="tx2"/>
              </a:solid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6" y="1657350"/>
            <a:ext cx="3636085" cy="943870"/>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6" y="548640"/>
            <a:ext cx="4017085" cy="3671048"/>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2623351"/>
            <a:ext cx="3388660" cy="16046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9A8198-4617-485E-9585-4840B69DBBA6}" type="datetime1">
              <a:rPr lang="en-US" smtClean="0"/>
              <a:pPr/>
              <a:t>1/14/2015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2900190"/>
            <a:ext cx="9144000" cy="224331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290019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857250"/>
            <a:ext cx="4114800" cy="2345855"/>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757865"/>
            <a:ext cx="3694114" cy="1622265"/>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606EA6-EFEA-4C30-9264-4F9291A5780D}" type="datetime1">
              <a:rPr lang="en-US" smtClean="0"/>
              <a:pPr/>
              <a:t>1/14/2015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ctr"/>
            <a:fld id="{8F82E0A0-C266-4798-8C8F-B9F91E9DA37E}" type="slidenum">
              <a:rPr lang="en-US" sz="2800" b="1" smtClean="0">
                <a:solidFill>
                  <a:srgbClr val="FFFFFF"/>
                </a:solidFill>
              </a:rPr>
              <a:pPr algn="ctr"/>
              <a:t>‹#›</a:t>
            </a:fld>
            <a:endParaRPr lang="en-US" sz="2800" dirty="0"/>
          </a:p>
        </p:txBody>
      </p:sp>
      <p:sp>
        <p:nvSpPr>
          <p:cNvPr id="2" name="Title 1"/>
          <p:cNvSpPr>
            <a:spLocks noGrp="1"/>
          </p:cNvSpPr>
          <p:nvPr>
            <p:ph type="title"/>
          </p:nvPr>
        </p:nvSpPr>
        <p:spPr>
          <a:xfrm>
            <a:off x="727268" y="3348316"/>
            <a:ext cx="6383538" cy="85725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3829050"/>
            <a:ext cx="9144000" cy="131445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2905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826228"/>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200150"/>
            <a:ext cx="9144000" cy="382905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90" y="3279126"/>
            <a:ext cx="6512511" cy="85725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549195"/>
            <a:ext cx="6400800" cy="26060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4629150"/>
            <a:ext cx="2514600" cy="273844"/>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E4606EA6-EFEA-4C30-9264-4F9291A5780D}" type="datetime1">
              <a:rPr lang="en-US" smtClean="0"/>
              <a:pPr/>
              <a:t>1/14/2015</a:t>
            </a:fld>
            <a:endParaRPr lang="en-US" sz="1400" dirty="0">
              <a:solidFill>
                <a:schemeClr val="tx2"/>
              </a:solidFill>
            </a:endParaRPr>
          </a:p>
        </p:txBody>
      </p:sp>
      <p:sp>
        <p:nvSpPr>
          <p:cNvPr id="5" name="Footer Placeholder 4"/>
          <p:cNvSpPr>
            <a:spLocks noGrp="1"/>
          </p:cNvSpPr>
          <p:nvPr>
            <p:ph type="ftr" sz="quarter" idx="3"/>
          </p:nvPr>
        </p:nvSpPr>
        <p:spPr>
          <a:xfrm>
            <a:off x="457200" y="4629150"/>
            <a:ext cx="3352801" cy="273844"/>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pPr algn="r"/>
            <a:endParaRPr lang="en-US" sz="1400" dirty="0">
              <a:solidFill>
                <a:schemeClr val="tx2"/>
              </a:solidFill>
            </a:endParaRPr>
          </a:p>
        </p:txBody>
      </p:sp>
      <p:sp>
        <p:nvSpPr>
          <p:cNvPr id="6" name="Slide Number Placeholder 5"/>
          <p:cNvSpPr>
            <a:spLocks noGrp="1"/>
          </p:cNvSpPr>
          <p:nvPr>
            <p:ph type="sldNum" sz="quarter" idx="4"/>
          </p:nvPr>
        </p:nvSpPr>
        <p:spPr>
          <a:xfrm>
            <a:off x="3810000" y="4629150"/>
            <a:ext cx="1828800" cy="273844"/>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4680" r:id="rId1"/>
    <p:sldLayoutId id="2147484681" r:id="rId2"/>
    <p:sldLayoutId id="2147484682" r:id="rId3"/>
    <p:sldLayoutId id="2147484683" r:id="rId4"/>
    <p:sldLayoutId id="2147484684" r:id="rId5"/>
    <p:sldLayoutId id="2147484685" r:id="rId6"/>
    <p:sldLayoutId id="2147484686" r:id="rId7"/>
    <p:sldLayoutId id="2147484687" r:id="rId8"/>
    <p:sldLayoutId id="2147484688" r:id="rId9"/>
    <p:sldLayoutId id="2147484689" r:id="rId10"/>
    <p:sldLayoutId id="2147484690" r:id="rId11"/>
    <p:sldLayoutId id="2147484712" r:id="rId12"/>
    <p:sldLayoutId id="2147484713" r:id="rId13"/>
    <p:sldLayoutId id="2147484714" r:id="rId14"/>
    <p:sldLayoutId id="2147484715" r:id="rId15"/>
    <p:sldLayoutId id="2147484716" r:id="rId16"/>
    <p:sldLayoutId id="2147484717" r:id="rId17"/>
    <p:sldLayoutId id="2147484718" r:id="rId18"/>
    <p:sldLayoutId id="2147484719" r:id="rId19"/>
    <p:sldLayoutId id="2147484720" r:id="rId20"/>
    <p:sldLayoutId id="2147484721" r:id="rId21"/>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8.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Resources\Docs\3. Education\Modules\CSC2021-22\Development\CSC2021 Module Title.png"/>
          <p:cNvPicPr/>
          <p:nvPr/>
        </p:nvPicPr>
        <p:blipFill>
          <a:blip r:embed="rId3">
            <a:extLst>
              <a:ext uri="{28A0092B-C50C-407E-A947-70E740481C1C}">
                <a14:useLocalDpi xmlns:a14="http://schemas.microsoft.com/office/drawing/2010/main" val="0"/>
              </a:ext>
            </a:extLst>
          </a:blip>
          <a:srcRect/>
          <a:stretch>
            <a:fillRect/>
          </a:stretch>
        </p:blipFill>
        <p:spPr bwMode="auto">
          <a:xfrm>
            <a:off x="323529" y="771552"/>
            <a:ext cx="4200635" cy="14679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descr="C:\Resources\Docs\3. Education\Modules\CSC2021-22\Development\CSC2022 Module Title.png"/>
          <p:cNvPicPr/>
          <p:nvPr/>
        </p:nvPicPr>
        <p:blipFill>
          <a:blip r:embed="rId4">
            <a:extLst>
              <a:ext uri="{28A0092B-C50C-407E-A947-70E740481C1C}">
                <a14:useLocalDpi xmlns:a14="http://schemas.microsoft.com/office/drawing/2010/main" val="0"/>
              </a:ext>
            </a:extLst>
          </a:blip>
          <a:srcRect/>
          <a:stretch>
            <a:fillRect/>
          </a:stretch>
        </p:blipFill>
        <p:spPr bwMode="auto">
          <a:xfrm>
            <a:off x="323529" y="2615981"/>
            <a:ext cx="4200635" cy="1467937"/>
          </a:xfrm>
          <a:prstGeom prst="round2DiagRect">
            <a:avLst>
              <a:gd name="adj1" fmla="val 0"/>
              <a:gd name="adj2" fmla="val 20924"/>
            </a:avLst>
          </a:prstGeom>
          <a:ln w="88900" cap="sq">
            <a:solidFill>
              <a:srgbClr val="FFFFFF"/>
            </a:solidFill>
            <a:miter lim="800000"/>
          </a:ln>
          <a:effectLst>
            <a:outerShdw blurRad="254000" algn="tl" rotWithShape="0">
              <a:srgbClr val="000000">
                <a:alpha val="43000"/>
              </a:srgbClr>
            </a:outerShdw>
          </a:effectLst>
        </p:spPr>
      </p:pic>
      <p:sp>
        <p:nvSpPr>
          <p:cNvPr id="8" name="Rectangle 3"/>
          <p:cNvSpPr>
            <a:spLocks noGrp="1"/>
          </p:cNvSpPr>
          <p:nvPr>
            <p:ph type="ctrTitle"/>
          </p:nvPr>
        </p:nvSpPr>
        <p:spPr>
          <a:xfrm>
            <a:off x="4644008" y="1442899"/>
            <a:ext cx="4392488" cy="1344875"/>
          </a:xfrm>
        </p:spPr>
        <p:txBody>
          <a:bodyPr>
            <a:normAutofit fontScale="90000"/>
          </a:bodyPr>
          <a:lstStyle>
            <a:extLst/>
          </a:lstStyle>
          <a:p>
            <a:pPr marL="182880" indent="0" algn="ctr">
              <a:buNone/>
            </a:pPr>
            <a:r>
              <a:rPr lang="en-US" dirty="0" smtClean="0">
                <a:solidFill>
                  <a:schemeClr val="tx1"/>
                </a:solidFill>
                <a:effectLst/>
              </a:rPr>
              <a:t>Optimisation</a:t>
            </a:r>
            <a:endParaRPr lang="en-US" dirty="0">
              <a:solidFill>
                <a:schemeClr val="tx1"/>
              </a:solidFill>
              <a:effectLst/>
            </a:endParaRPr>
          </a:p>
        </p:txBody>
      </p:sp>
      <p:sp>
        <p:nvSpPr>
          <p:cNvPr id="9" name="TextBox 8"/>
          <p:cNvSpPr txBox="1"/>
          <p:nvPr/>
        </p:nvSpPr>
        <p:spPr>
          <a:xfrm>
            <a:off x="5220072" y="2427734"/>
            <a:ext cx="3600400" cy="1292662"/>
          </a:xfrm>
          <a:prstGeom prst="rect">
            <a:avLst/>
          </a:prstGeom>
          <a:noFill/>
        </p:spPr>
        <p:txBody>
          <a:bodyPr wrap="square" rtlCol="0">
            <a:spAutoFit/>
          </a:bodyPr>
          <a:lstStyle/>
          <a:p>
            <a:pPr algn="ctr"/>
            <a:endParaRPr lang="en-US" sz="2000" dirty="0"/>
          </a:p>
          <a:p>
            <a:pPr algn="ctr"/>
            <a:r>
              <a:rPr lang="en-US" sz="2000" b="1" dirty="0" smtClean="0"/>
              <a:t>Part </a:t>
            </a:r>
            <a:r>
              <a:rPr lang="en-US" sz="2000" b="1" dirty="0"/>
              <a:t>3</a:t>
            </a:r>
            <a:r>
              <a:rPr lang="en-US" sz="2000" b="1" dirty="0" smtClean="0"/>
              <a:t> </a:t>
            </a:r>
            <a:r>
              <a:rPr lang="en-US" sz="2000" b="1" dirty="0" smtClean="0"/>
              <a:t>– </a:t>
            </a:r>
            <a:r>
              <a:rPr lang="en-US" sz="2000" b="1" dirty="0" smtClean="0"/>
              <a:t>Storage</a:t>
            </a:r>
            <a:endParaRPr lang="en-US" sz="2000" b="1" dirty="0"/>
          </a:p>
          <a:p>
            <a:pPr algn="r"/>
            <a:endParaRPr lang="en-GB" sz="2000" dirty="0">
              <a:solidFill>
                <a:schemeClr val="tx1">
                  <a:lumMod val="85000"/>
                  <a:lumOff val="15000"/>
                </a:schemeClr>
              </a:solidFill>
              <a:latin typeface="Calibri" pitchFamily="34" charset="0"/>
            </a:endParaRPr>
          </a:p>
          <a:p>
            <a:pPr algn="r"/>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2493" y="339502"/>
            <a:ext cx="3748174" cy="4445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8767" y="627534"/>
            <a:ext cx="3923193" cy="3046988"/>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Temporaries are data items that are silently generated by the compiler, used to perform or facilitate some operation and then silently removed</a:t>
            </a:r>
            <a:r>
              <a:rPr lang="en-GB" sz="2000" dirty="0" smtClean="0">
                <a:solidFill>
                  <a:schemeClr val="tx1">
                    <a:lumMod val="85000"/>
                    <a:lumOff val="15000"/>
                  </a:schemeClr>
                </a:solidFill>
                <a:latin typeface="Calibri" pitchFamily="34" charset="0"/>
              </a:rPr>
              <a:t>.</a:t>
            </a: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It is important to understand the conditions under which temporary data items (and in particular class instances) are created.</a:t>
            </a:r>
          </a:p>
        </p:txBody>
      </p:sp>
    </p:spTree>
    <p:extLst>
      <p:ext uri="{BB962C8B-B14F-4D97-AF65-F5344CB8AC3E}">
        <p14:creationId xmlns:p14="http://schemas.microsoft.com/office/powerpoint/2010/main" val="138957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fade">
                                      <p:cBhvr>
                                        <p:cTn id="7" dur="5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8767" y="627534"/>
            <a:ext cx="3923193" cy="400110"/>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Consider:</a:t>
            </a:r>
            <a:endParaRPr lang="en-GB" sz="2000" dirty="0">
              <a:solidFill>
                <a:schemeClr val="tx1">
                  <a:lumMod val="85000"/>
                  <a:lumOff val="15000"/>
                </a:schemeClr>
              </a:solidFill>
              <a:latin typeface="Calibri" pitchFamily="34" charset="0"/>
            </a:endParaRPr>
          </a:p>
        </p:txBody>
      </p:sp>
      <p:sp>
        <p:nvSpPr>
          <p:cNvPr id="4" name="TextBox 3"/>
          <p:cNvSpPr txBox="1"/>
          <p:nvPr/>
        </p:nvSpPr>
        <p:spPr>
          <a:xfrm>
            <a:off x="5868144" y="155416"/>
            <a:ext cx="3240360" cy="400110"/>
          </a:xfrm>
          <a:prstGeom prst="rect">
            <a:avLst/>
          </a:prstGeom>
          <a:noFill/>
        </p:spPr>
        <p:txBody>
          <a:bodyPr wrap="square" rtlCol="0">
            <a:spAutoFit/>
          </a:bodyPr>
          <a:lstStyle/>
          <a:p>
            <a:pPr algn="r"/>
            <a:r>
              <a:rPr lang="en-GB" sz="2000" cap="small" dirty="0" smtClean="0">
                <a:solidFill>
                  <a:schemeClr val="tx1">
                    <a:lumMod val="85000"/>
                    <a:lumOff val="15000"/>
                  </a:schemeClr>
                </a:solidFill>
                <a:latin typeface="Calibri" pitchFamily="34" charset="0"/>
              </a:rPr>
              <a:t>Object Creation</a:t>
            </a:r>
            <a:endParaRPr lang="en-GB" sz="2000" cap="small" dirty="0">
              <a:solidFill>
                <a:schemeClr val="tx1">
                  <a:lumMod val="85000"/>
                  <a:lumOff val="15000"/>
                </a:schemeClr>
              </a:solidFill>
              <a:latin typeface="Calibri" pitchFamily="34" charset="0"/>
            </a:endParaRPr>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00" y="771550"/>
            <a:ext cx="2522105" cy="3257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Table 7"/>
          <p:cNvGraphicFramePr>
            <a:graphicFrameLocks noGrp="1"/>
          </p:cNvGraphicFramePr>
          <p:nvPr>
            <p:extLst>
              <p:ext uri="{D42A27DB-BD31-4B8C-83A1-F6EECF244321}">
                <p14:modId xmlns:p14="http://schemas.microsoft.com/office/powerpoint/2010/main" val="1128298617"/>
              </p:ext>
            </p:extLst>
          </p:nvPr>
        </p:nvGraphicFramePr>
        <p:xfrm>
          <a:off x="-36512" y="1031352"/>
          <a:ext cx="6192688" cy="2620518"/>
        </p:xfrm>
        <a:graphic>
          <a:graphicData uri="http://schemas.openxmlformats.org/drawingml/2006/table">
            <a:tbl>
              <a:tblPr firstRow="1" firstCol="1" bandRow="1">
                <a:tableStyleId>{3B4B98B0-60AC-42C2-AFA5-B58CD77FA1E5}</a:tableStyleId>
              </a:tblPr>
              <a:tblGrid>
                <a:gridCol w="518895"/>
                <a:gridCol w="5673793"/>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da-DK" sz="1400" b="1" dirty="0" smtClean="0">
                          <a:solidFill>
                            <a:srgbClr val="0000FF"/>
                          </a:solidFill>
                          <a:latin typeface="Courier New" pitchFamily="49" charset="0"/>
                          <a:cs typeface="Courier New" pitchFamily="49" charset="0"/>
                        </a:rPr>
                        <a:t>class </a:t>
                      </a:r>
                      <a:r>
                        <a:rPr lang="da-DK" sz="1400" b="1" dirty="0" smtClean="0">
                          <a:solidFill>
                            <a:prstClr val="black"/>
                          </a:solidFill>
                          <a:latin typeface="Courier New" pitchFamily="49" charset="0"/>
                          <a:cs typeface="Courier New" pitchFamily="49" charset="0"/>
                        </a:rPr>
                        <a:t>Rational</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noFill/>
                  </a:tcPr>
                </a:tc>
                <a:tc>
                  <a:txBody>
                    <a:bodyPr/>
                    <a:lstStyle/>
                    <a:p>
                      <a:r>
                        <a:rPr lang="en-GB" sz="1400" b="1" dirty="0" smtClean="0">
                          <a:latin typeface="Courier New" pitchFamily="49" charset="0"/>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 3</a:t>
                      </a:r>
                      <a:endParaRPr lang="en-GB" sz="1100" b="0" dirty="0">
                        <a:solidFill>
                          <a:schemeClr val="bg1">
                            <a:lumMod val="65000"/>
                          </a:schemeClr>
                        </a:solidFill>
                        <a:effectLst/>
                        <a:latin typeface="Calibri"/>
                        <a:ea typeface="Calibri"/>
                        <a:cs typeface="Times New Roman"/>
                      </a:endParaRPr>
                    </a:p>
                  </a:txBody>
                  <a:tcPr marL="9525" marR="9525" marT="9525" marB="9525">
                    <a:lnR w="12700" cap="flat" cmpd="sng" algn="ctr">
                      <a:solidFill>
                        <a:schemeClr val="tx1"/>
                      </a:solidFill>
                      <a:prstDash val="solid"/>
                      <a:round/>
                      <a:headEnd type="none" w="med" len="med"/>
                      <a:tailEnd type="none" w="med" len="med"/>
                    </a:lnR>
                    <a:lnT>
                      <a:noFill/>
                    </a:lnT>
                    <a:noFill/>
                  </a:tcPr>
                </a:tc>
                <a:tc>
                  <a:txBody>
                    <a:bodyPr/>
                    <a:lstStyle/>
                    <a:p>
                      <a:r>
                        <a:rPr lang="en-GB" sz="1400" b="1" dirty="0" smtClean="0">
                          <a:latin typeface="Courier New" pitchFamily="49" charset="0"/>
                          <a:cs typeface="Courier New" pitchFamily="49" charset="0"/>
                        </a:rPr>
                        <a:t>   </a:t>
                      </a:r>
                      <a:r>
                        <a:rPr lang="da-DK" sz="1400" b="1" dirty="0" smtClean="0">
                          <a:solidFill>
                            <a:srgbClr val="0000FF"/>
                          </a:solidFill>
                          <a:latin typeface="Courier New" pitchFamily="49" charset="0"/>
                          <a:cs typeface="Courier New" pitchFamily="49" charset="0"/>
                        </a:rPr>
                        <a:t>friend</a:t>
                      </a:r>
                      <a:r>
                        <a:rPr lang="da-DK" sz="1400" b="1" baseline="0" dirty="0" smtClean="0">
                          <a:solidFill>
                            <a:srgbClr val="0000FF"/>
                          </a:solidFill>
                          <a:latin typeface="Courier New" pitchFamily="49" charset="0"/>
                          <a:cs typeface="Courier New" pitchFamily="49" charset="0"/>
                        </a:rPr>
                        <a:t> </a:t>
                      </a:r>
                      <a:r>
                        <a:rPr lang="en-GB" sz="1400" b="1" baseline="0" dirty="0" smtClean="0">
                          <a:solidFill>
                            <a:schemeClr val="tx1"/>
                          </a:solidFill>
                          <a:latin typeface="Courier New" pitchFamily="49" charset="0"/>
                          <a:cs typeface="Courier New" pitchFamily="49" charset="0"/>
                        </a:rPr>
                        <a:t>Rational </a:t>
                      </a:r>
                      <a:r>
                        <a:rPr lang="da-DK" sz="1400" b="1" dirty="0" smtClean="0">
                          <a:solidFill>
                            <a:srgbClr val="0000FF"/>
                          </a:solidFill>
                          <a:latin typeface="Courier New" pitchFamily="49" charset="0"/>
                          <a:cs typeface="Courier New" pitchFamily="49" charset="0"/>
                        </a:rPr>
                        <a:t>operator</a:t>
                      </a:r>
                      <a:r>
                        <a:rPr lang="en-GB" sz="1400" b="1" dirty="0" smtClean="0">
                          <a:solidFill>
                            <a:schemeClr val="tx1"/>
                          </a:solidFill>
                          <a:latin typeface="Courier New" pitchFamily="49" charset="0"/>
                          <a:cs typeface="Courier New" pitchFamily="49" charset="0"/>
                        </a:rPr>
                        <a:t>+</a:t>
                      </a:r>
                      <a:r>
                        <a:rPr lang="en-GB" sz="1400" b="1" dirty="0" smtClean="0">
                          <a:latin typeface="Courier New" pitchFamily="49" charset="0"/>
                          <a:cs typeface="Courier New" pitchFamily="49" charset="0"/>
                        </a:rPr>
                        <a:t>(</a:t>
                      </a:r>
                      <a:r>
                        <a:rPr lang="da-DK" sz="1400" b="1" dirty="0" smtClean="0">
                          <a:solidFill>
                            <a:srgbClr val="0000FF"/>
                          </a:solidFill>
                          <a:latin typeface="Courier New" pitchFamily="49" charset="0"/>
                          <a:cs typeface="Courier New" pitchFamily="49" charset="0"/>
                        </a:rPr>
                        <a:t>const</a:t>
                      </a:r>
                      <a:r>
                        <a:rPr lang="en-GB" sz="1400" b="1" baseline="0" dirty="0" smtClean="0">
                          <a:solidFill>
                            <a:schemeClr val="tx1"/>
                          </a:solidFill>
                          <a:latin typeface="Courier New" pitchFamily="49" charset="0"/>
                          <a:cs typeface="Courier New" pitchFamily="49" charset="0"/>
                        </a:rPr>
                        <a:t> Rational&amp; lhs,</a:t>
                      </a:r>
                      <a:endParaRPr lang="en-GB" sz="1400" b="1" dirty="0" smtClean="0">
                        <a:solidFill>
                          <a:srgbClr val="00800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4</a:t>
                      </a:r>
                      <a:endParaRPr lang="en-GB" sz="1100" b="0" dirty="0">
                        <a:solidFill>
                          <a:schemeClr val="bg1">
                            <a:lumMod val="65000"/>
                          </a:schemeClr>
                        </a:solidFill>
                        <a:effectLst/>
                        <a:latin typeface="Calibri"/>
                        <a:ea typeface="Calibri"/>
                        <a:cs typeface="Times New Roman"/>
                      </a:endParaRPr>
                    </a:p>
                  </a:txBody>
                  <a:tcPr marL="9525" marR="9525" marT="9525" marB="9525">
                    <a:lnR w="12700" cap="flat" cmpd="sng" algn="ctr">
                      <a:solidFill>
                        <a:schemeClr val="tx1"/>
                      </a:solidFill>
                      <a:prstDash val="solid"/>
                      <a:round/>
                      <a:headEnd type="none" w="med" len="med"/>
                      <a:tailEnd type="none" w="med" len="med"/>
                    </a:ln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da-DK" sz="1400" b="1" dirty="0" smtClean="0">
                          <a:solidFill>
                            <a:srgbClr val="0000FF"/>
                          </a:solidFill>
                          <a:latin typeface="Courier New" pitchFamily="49" charset="0"/>
                          <a:cs typeface="Courier New" pitchFamily="49" charset="0"/>
                        </a:rPr>
                        <a:t>                            const</a:t>
                      </a:r>
                      <a:r>
                        <a:rPr lang="en-GB" sz="1400" b="1" baseline="0" dirty="0" smtClean="0">
                          <a:solidFill>
                            <a:schemeClr val="tx1"/>
                          </a:solidFill>
                          <a:latin typeface="Courier New" pitchFamily="49" charset="0"/>
                          <a:cs typeface="Courier New" pitchFamily="49" charset="0"/>
                        </a:rPr>
                        <a:t> Rational&amp; </a:t>
                      </a:r>
                      <a:r>
                        <a:rPr lang="en-GB" sz="1400" b="1" baseline="0" dirty="0" err="1" smtClean="0">
                          <a:solidFill>
                            <a:schemeClr val="tx1"/>
                          </a:solidFill>
                          <a:latin typeface="Courier New" pitchFamily="49" charset="0"/>
                          <a:cs typeface="Courier New" pitchFamily="49" charset="0"/>
                        </a:rPr>
                        <a:t>rhs</a:t>
                      </a:r>
                      <a:r>
                        <a:rPr lang="en-GB" sz="1400" b="1" baseline="0" dirty="0" smtClean="0">
                          <a:solidFill>
                            <a:schemeClr val="tx1"/>
                          </a:solidFill>
                          <a:latin typeface="Courier New" pitchFamily="49" charset="0"/>
                          <a:cs typeface="Courier New" pitchFamily="49" charset="0"/>
                        </a:rPr>
                        <a:t>);</a:t>
                      </a:r>
                      <a:endParaRPr lang="en-GB" sz="1400" b="1" dirty="0">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5</a:t>
                      </a:r>
                      <a:endParaRPr lang="en-GB" sz="1100" b="0" dirty="0">
                        <a:solidFill>
                          <a:schemeClr val="bg1">
                            <a:lumMod val="65000"/>
                          </a:schemeClr>
                        </a:solidFill>
                        <a:effectLst/>
                        <a:latin typeface="Calibri"/>
                        <a:ea typeface="Calibri"/>
                        <a:cs typeface="Times New Roman"/>
                      </a:endParaRPr>
                    </a:p>
                  </a:txBody>
                  <a:tcPr marL="9525" marR="9525" marT="9525" marB="9525">
                    <a:lnR w="12700" cap="flat" cmpd="sng" algn="ctr">
                      <a:solidFill>
                        <a:schemeClr val="tx1"/>
                      </a:solidFill>
                      <a:prstDash val="solid"/>
                      <a:round/>
                      <a:headEnd type="none" w="med" len="med"/>
                      <a:tailEnd type="none" w="med" len="med"/>
                    </a:lnR>
                    <a:lnB>
                      <a:noFill/>
                    </a:lnB>
                    <a:noFill/>
                  </a:tcPr>
                </a:tc>
                <a:tc>
                  <a:txBody>
                    <a:bodyPr/>
                    <a:lstStyle/>
                    <a:p>
                      <a:r>
                        <a:rPr lang="en-GB" sz="1400" b="1" dirty="0" smtClean="0">
                          <a:solidFill>
                            <a:srgbClr val="008000"/>
                          </a:solidFill>
                          <a:latin typeface="Courier New" pitchFamily="49" charset="0"/>
                          <a:cs typeface="Courier New" pitchFamily="49" charset="0"/>
                        </a:rPr>
                        <a:t>   </a:t>
                      </a:r>
                      <a:r>
                        <a:rPr lang="en-GB" sz="1400" b="1" dirty="0" smtClean="0">
                          <a:solidFill>
                            <a:srgbClr val="0000FF"/>
                          </a:solidFill>
                          <a:latin typeface="Courier New" pitchFamily="49" charset="0"/>
                          <a:cs typeface="Courier New" pitchFamily="49" charset="0"/>
                        </a:rPr>
                        <a:t>public</a:t>
                      </a:r>
                      <a:r>
                        <a:rPr lang="en-GB" sz="1400" b="1" dirty="0" smtClean="0">
                          <a:solidFill>
                            <a:prstClr val="black"/>
                          </a:solidFill>
                          <a:latin typeface="Courier New" pitchFamily="49" charset="0"/>
                          <a:cs typeface="Courier New" pitchFamily="49" charset="0"/>
                        </a:rPr>
                        <a:t>:</a:t>
                      </a:r>
                      <a:endParaRPr lang="en-GB" sz="1400" b="1" dirty="0" smtClean="0">
                        <a:solidFill>
                          <a:srgbClr val="00800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a:noFill/>
                    </a:lnB>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6</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r>
                        <a:rPr lang="en-GB" sz="1400" b="1" dirty="0" smtClean="0">
                          <a:solidFill>
                            <a:srgbClr val="0000FF"/>
                          </a:solidFill>
                          <a:latin typeface="Courier New" pitchFamily="49" charset="0"/>
                          <a:cs typeface="Courier New" pitchFamily="49" charset="0"/>
                        </a:rPr>
                        <a:t>   </a:t>
                      </a:r>
                      <a:r>
                        <a:rPr lang="en-GB" sz="1400" b="1" baseline="0" dirty="0" smtClean="0">
                          <a:solidFill>
                            <a:schemeClr val="tx1"/>
                          </a:solidFill>
                          <a:latin typeface="Courier New" pitchFamily="49" charset="0"/>
                          <a:cs typeface="Courier New" pitchFamily="49" charset="0"/>
                        </a:rPr>
                        <a:t>Rational</a:t>
                      </a:r>
                      <a:r>
                        <a:rPr lang="en-GB" sz="1400" b="1" dirty="0" smtClean="0">
                          <a:solidFill>
                            <a:prstClr val="black"/>
                          </a:solidFill>
                          <a:latin typeface="Courier New" pitchFamily="49" charset="0"/>
                          <a:cs typeface="Courier New" pitchFamily="49" charset="0"/>
                        </a:rPr>
                        <a:t>(</a:t>
                      </a:r>
                      <a:r>
                        <a:rPr lang="en-GB" sz="1400" b="1" dirty="0" err="1" smtClean="0">
                          <a:solidFill>
                            <a:srgbClr val="0000FF"/>
                          </a:solidFill>
                          <a:latin typeface="Courier New" pitchFamily="49" charset="0"/>
                          <a:cs typeface="Courier New" pitchFamily="49" charset="0"/>
                        </a:rPr>
                        <a:t>int</a:t>
                      </a:r>
                      <a:r>
                        <a:rPr lang="en-GB" sz="1400" b="1" dirty="0" smtClean="0">
                          <a:solidFill>
                            <a:srgbClr val="0000FF"/>
                          </a:solidFill>
                          <a:latin typeface="Courier New" pitchFamily="49" charset="0"/>
                          <a:cs typeface="Courier New" pitchFamily="49" charset="0"/>
                        </a:rPr>
                        <a:t> </a:t>
                      </a:r>
                      <a:r>
                        <a:rPr lang="en-GB" sz="1400" b="1" dirty="0" smtClean="0">
                          <a:solidFill>
                            <a:prstClr val="black"/>
                          </a:solidFill>
                          <a:latin typeface="Courier New" pitchFamily="49" charset="0"/>
                          <a:cs typeface="Courier New" pitchFamily="49" charset="0"/>
                        </a:rPr>
                        <a:t>n=0, </a:t>
                      </a:r>
                      <a:r>
                        <a:rPr lang="en-GB" sz="1400" b="1" dirty="0" err="1" smtClean="0">
                          <a:solidFill>
                            <a:srgbClr val="0000FF"/>
                          </a:solidFill>
                          <a:latin typeface="Courier New" pitchFamily="49" charset="0"/>
                          <a:cs typeface="Courier New" pitchFamily="49" charset="0"/>
                        </a:rPr>
                        <a:t>int</a:t>
                      </a:r>
                      <a:r>
                        <a:rPr lang="en-GB" sz="1400" b="1" dirty="0" smtClean="0">
                          <a:solidFill>
                            <a:prstClr val="black"/>
                          </a:solidFill>
                          <a:latin typeface="Courier New" pitchFamily="49" charset="0"/>
                          <a:cs typeface="Courier New" pitchFamily="49" charset="0"/>
                        </a:rPr>
                        <a:t> d=1)</a:t>
                      </a:r>
                      <a:r>
                        <a:rPr lang="en-GB" sz="1400" b="1" baseline="0" dirty="0" smtClean="0">
                          <a:solidFill>
                            <a:prstClr val="black"/>
                          </a:solidFill>
                          <a:latin typeface="Courier New" pitchFamily="49" charset="0"/>
                          <a:cs typeface="Courier New" pitchFamily="49" charset="0"/>
                        </a:rPr>
                        <a:t> : </a:t>
                      </a:r>
                      <a:r>
                        <a:rPr lang="en-GB" sz="1400" b="1" baseline="0" dirty="0" err="1" smtClean="0">
                          <a:solidFill>
                            <a:prstClr val="black"/>
                          </a:solidFill>
                          <a:latin typeface="Courier New" pitchFamily="49" charset="0"/>
                          <a:cs typeface="Courier New" pitchFamily="49" charset="0"/>
                        </a:rPr>
                        <a:t>num</a:t>
                      </a:r>
                      <a:r>
                        <a:rPr lang="en-GB" sz="1400" b="1" baseline="0" dirty="0" smtClean="0">
                          <a:solidFill>
                            <a:prstClr val="black"/>
                          </a:solidFill>
                          <a:latin typeface="Courier New" pitchFamily="49" charset="0"/>
                          <a:cs typeface="Courier New" pitchFamily="49" charset="0"/>
                        </a:rPr>
                        <a:t>(n), den(d) {}</a:t>
                      </a:r>
                      <a:endParaRPr lang="en-GB" sz="1400" b="1" dirty="0" smtClean="0">
                        <a:solidFill>
                          <a:prstClr val="black"/>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7</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400" b="1" dirty="0" smtClean="0">
                          <a:effectLst/>
                          <a:latin typeface="Courier New" pitchFamily="49" charset="0"/>
                          <a:ea typeface="Calibri"/>
                          <a:cs typeface="Courier New" pitchFamily="49" charset="0"/>
                        </a:rPr>
                        <a:t>  </a:t>
                      </a:r>
                      <a:endParaRPr lang="en-GB" sz="1400" b="1" dirty="0">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8</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r>
                        <a:rPr lang="en-GB" sz="1400" b="1" dirty="0" smtClean="0">
                          <a:solidFill>
                            <a:srgbClr val="0000FF"/>
                          </a:solidFill>
                          <a:latin typeface="Courier New" pitchFamily="49" charset="0"/>
                          <a:cs typeface="Courier New" pitchFamily="49" charset="0"/>
                        </a:rPr>
                        <a:t>   private</a:t>
                      </a:r>
                      <a:r>
                        <a:rPr lang="en-GB" sz="1400" b="1" dirty="0" smtClean="0">
                          <a:solidFill>
                            <a:prstClr val="black"/>
                          </a:solidFill>
                          <a:latin typeface="Courier New" pitchFamily="49" charset="0"/>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9</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r>
                        <a:rPr lang="en-GB" sz="1400" b="1" dirty="0" smtClean="0">
                          <a:latin typeface="Courier New" pitchFamily="49" charset="0"/>
                          <a:cs typeface="Courier New" pitchFamily="49" charset="0"/>
                        </a:rPr>
                        <a:t>      </a:t>
                      </a:r>
                      <a:r>
                        <a:rPr lang="en-GB" sz="1400" b="1" dirty="0" err="1" smtClean="0">
                          <a:solidFill>
                            <a:srgbClr val="0000FF"/>
                          </a:solidFill>
                          <a:latin typeface="Courier New" pitchFamily="49" charset="0"/>
                          <a:cs typeface="Courier New" pitchFamily="49" charset="0"/>
                        </a:rPr>
                        <a:t>int</a:t>
                      </a:r>
                      <a:r>
                        <a:rPr lang="en-GB" sz="1400" b="1" dirty="0" smtClean="0">
                          <a:solidFill>
                            <a:srgbClr val="0000FF"/>
                          </a:solidFill>
                          <a:latin typeface="Courier New" pitchFamily="49" charset="0"/>
                          <a:cs typeface="Courier New" pitchFamily="49" charset="0"/>
                        </a:rPr>
                        <a:t> </a:t>
                      </a:r>
                      <a:r>
                        <a:rPr lang="en-GB" sz="1400" b="1" dirty="0" err="1" smtClean="0">
                          <a:solidFill>
                            <a:schemeClr val="tx1"/>
                          </a:solidFill>
                          <a:latin typeface="Courier New" pitchFamily="49" charset="0"/>
                          <a:cs typeface="Courier New" pitchFamily="49" charset="0"/>
                        </a:rPr>
                        <a:t>num</a:t>
                      </a:r>
                      <a:r>
                        <a:rPr lang="en-GB" sz="1400" b="1" dirty="0" smtClean="0">
                          <a:solidFill>
                            <a:schemeClr val="tx1"/>
                          </a:solidFill>
                          <a:latin typeface="Courier New" pitchFamily="49" charset="0"/>
                          <a:cs typeface="Courier New" pitchFamily="49" charset="0"/>
                        </a:rPr>
                        <a:t>; </a:t>
                      </a:r>
                      <a:r>
                        <a:rPr lang="en-GB" sz="1400" b="1" dirty="0" smtClean="0">
                          <a:solidFill>
                            <a:srgbClr val="008000"/>
                          </a:solidFill>
                          <a:latin typeface="Courier New" pitchFamily="49" charset="0"/>
                          <a:cs typeface="Courier New" pitchFamily="49" charset="0"/>
                        </a:rPr>
                        <a:t>// Numerator</a:t>
                      </a:r>
                      <a:endParaRPr lang="en-GB" sz="1400" b="1" dirty="0" smtClean="0">
                        <a:solidFill>
                          <a:prstClr val="black"/>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10</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r>
                        <a:rPr lang="en-GB" sz="1400" b="1" dirty="0" smtClean="0">
                          <a:latin typeface="Courier New" pitchFamily="49" charset="0"/>
                          <a:cs typeface="Courier New" pitchFamily="49" charset="0"/>
                        </a:rPr>
                        <a:t>      </a:t>
                      </a:r>
                      <a:r>
                        <a:rPr lang="en-GB" sz="1400" b="1" dirty="0" err="1" smtClean="0">
                          <a:solidFill>
                            <a:srgbClr val="0000FF"/>
                          </a:solidFill>
                          <a:latin typeface="Courier New" pitchFamily="49" charset="0"/>
                          <a:cs typeface="Courier New" pitchFamily="49" charset="0"/>
                        </a:rPr>
                        <a:t>int</a:t>
                      </a:r>
                      <a:r>
                        <a:rPr lang="en-GB" sz="1400" b="1" dirty="0" smtClean="0">
                          <a:solidFill>
                            <a:srgbClr val="0000FF"/>
                          </a:solidFill>
                          <a:latin typeface="Courier New" pitchFamily="49" charset="0"/>
                          <a:cs typeface="Courier New" pitchFamily="49" charset="0"/>
                        </a:rPr>
                        <a:t> </a:t>
                      </a:r>
                      <a:r>
                        <a:rPr lang="en-GB" sz="1400" b="1" dirty="0" smtClean="0">
                          <a:solidFill>
                            <a:schemeClr val="tx1"/>
                          </a:solidFill>
                          <a:latin typeface="Courier New" pitchFamily="49" charset="0"/>
                          <a:cs typeface="Courier New" pitchFamily="49" charset="0"/>
                        </a:rPr>
                        <a:t>den; </a:t>
                      </a:r>
                      <a:r>
                        <a:rPr lang="en-GB" sz="1400" b="1" dirty="0" smtClean="0">
                          <a:solidFill>
                            <a:srgbClr val="008000"/>
                          </a:solidFill>
                          <a:latin typeface="Courier New" pitchFamily="49" charset="0"/>
                          <a:cs typeface="Courier New" pitchFamily="49" charset="0"/>
                        </a:rPr>
                        <a:t>// Denominator</a:t>
                      </a:r>
                      <a:endParaRPr lang="en-GB" sz="1400" b="1" dirty="0" smtClean="0">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11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r>
                        <a:rPr lang="en-GB" sz="1400" b="1" dirty="0" smtClean="0">
                          <a:latin typeface="Courier New" pitchFamily="49" charset="0"/>
                          <a:cs typeface="Courier New" pitchFamily="49" charset="0"/>
                        </a:rPr>
                        <a:t>}</a:t>
                      </a:r>
                      <a:endParaRPr lang="en-GB" sz="1400" b="1" dirty="0" smtClean="0">
                        <a:solidFill>
                          <a:srgbClr val="00800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940249213"/>
              </p:ext>
            </p:extLst>
          </p:nvPr>
        </p:nvGraphicFramePr>
        <p:xfrm>
          <a:off x="-36512" y="3785964"/>
          <a:ext cx="6192688" cy="1162050"/>
        </p:xfrm>
        <a:graphic>
          <a:graphicData uri="http://schemas.openxmlformats.org/drawingml/2006/table">
            <a:tbl>
              <a:tblPr firstRow="1" firstCol="1" bandRow="1">
                <a:tableStyleId>{3B4B98B0-60AC-42C2-AFA5-B58CD77FA1E5}</a:tableStyleId>
              </a:tblPr>
              <a:tblGrid>
                <a:gridCol w="518894"/>
                <a:gridCol w="5673794"/>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baseline="0" dirty="0" smtClean="0">
                          <a:solidFill>
                            <a:schemeClr val="tx1"/>
                          </a:solidFill>
                          <a:latin typeface="Courier New" pitchFamily="49" charset="0"/>
                          <a:cs typeface="Courier New" pitchFamily="49" charset="0"/>
                        </a:rPr>
                        <a:t>Rational r1(10); </a:t>
                      </a:r>
                      <a:r>
                        <a:rPr lang="en-GB" sz="1400" b="1" dirty="0" smtClean="0">
                          <a:solidFill>
                            <a:srgbClr val="008000"/>
                          </a:solidFill>
                          <a:latin typeface="Courier New" pitchFamily="49" charset="0"/>
                          <a:cs typeface="Courier New" pitchFamily="49" charset="0"/>
                        </a:rPr>
                        <a:t>// Definitely no temporary object</a:t>
                      </a:r>
                      <a:r>
                        <a:rPr lang="en-GB" sz="1400" b="1" baseline="0" dirty="0" smtClean="0">
                          <a:solidFill>
                            <a:prstClr val="black"/>
                          </a:solidFill>
                          <a:latin typeface="Courier New" pitchFamily="49" charset="0"/>
                          <a:cs typeface="Courier New" pitchFamily="49" charset="0"/>
                        </a:rPr>
                        <a:t> </a:t>
                      </a:r>
                      <a:endParaRPr lang="da-DK" sz="1400" b="1" dirty="0" smtClean="0">
                        <a:solidFill>
                          <a:prstClr val="black"/>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noFill/>
                  </a:tcPr>
                </a:tc>
                <a:tc>
                  <a:txBody>
                    <a:bodyPr/>
                    <a:lstStyle/>
                    <a:p>
                      <a:endParaRPr lang="en-GB" sz="1400" b="1" dirty="0" smtClean="0">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 3</a:t>
                      </a:r>
                      <a:endParaRPr lang="en-GB" sz="1100" b="0" dirty="0">
                        <a:solidFill>
                          <a:schemeClr val="bg1">
                            <a:lumMod val="65000"/>
                          </a:schemeClr>
                        </a:solidFill>
                        <a:effectLst/>
                        <a:latin typeface="Calibri"/>
                        <a:ea typeface="Calibri"/>
                        <a:cs typeface="Times New Roman"/>
                      </a:endParaRPr>
                    </a:p>
                  </a:txBody>
                  <a:tcPr marL="9525" marR="9525" marT="9525" marB="9525">
                    <a:lnR w="12700" cap="flat" cmpd="sng" algn="ctr">
                      <a:solidFill>
                        <a:schemeClr val="tx1"/>
                      </a:solidFill>
                      <a:prstDash val="solid"/>
                      <a:round/>
                      <a:headEnd type="none" w="med" len="med"/>
                      <a:tailEnd type="none" w="med" len="med"/>
                    </a:lnR>
                    <a:lnT>
                      <a:noFill/>
                    </a:lnT>
                    <a:noFill/>
                  </a:tcPr>
                </a:tc>
                <a:tc>
                  <a:txBody>
                    <a:bodyPr/>
                    <a:lstStyle/>
                    <a:p>
                      <a:r>
                        <a:rPr lang="en-GB" sz="1400" b="1" baseline="0" dirty="0" smtClean="0">
                          <a:solidFill>
                            <a:schemeClr val="tx1"/>
                          </a:solidFill>
                          <a:latin typeface="Courier New" pitchFamily="49" charset="0"/>
                          <a:cs typeface="Courier New" pitchFamily="49" charset="0"/>
                        </a:rPr>
                        <a:t>Rational r2 = Rational(100); </a:t>
                      </a:r>
                      <a:r>
                        <a:rPr lang="en-GB" sz="1400" b="1" dirty="0" smtClean="0">
                          <a:solidFill>
                            <a:srgbClr val="008000"/>
                          </a:solidFill>
                          <a:latin typeface="Courier New" pitchFamily="49" charset="0"/>
                          <a:cs typeface="Courier New" pitchFamily="49" charset="0"/>
                        </a:rPr>
                        <a:t>// Depending on the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noFill/>
                  </a:tcPr>
                </a:tc>
                <a:tc>
                  <a:txBody>
                    <a:bodyPr/>
                    <a:lstStyle/>
                    <a:p>
                      <a:r>
                        <a:rPr lang="en-GB" sz="1400" b="1" baseline="0" dirty="0" smtClean="0">
                          <a:solidFill>
                            <a:schemeClr val="tx1"/>
                          </a:solidFill>
                          <a:latin typeface="Courier New" pitchFamily="49" charset="0"/>
                          <a:cs typeface="Courier New" pitchFamily="49" charset="0"/>
                        </a:rPr>
                        <a:t>Rational r3 = 100;</a:t>
                      </a:r>
                      <a:r>
                        <a:rPr lang="en-GB" sz="1400" b="1" dirty="0" smtClean="0">
                          <a:solidFill>
                            <a:srgbClr val="008000"/>
                          </a:solidFill>
                          <a:latin typeface="Courier New" pitchFamily="49" charset="0"/>
                          <a:cs typeface="Courier New" pitchFamily="49" charset="0"/>
                        </a:rPr>
                        <a:t> // compiler, both these</a:t>
                      </a:r>
                      <a:r>
                        <a:rPr lang="en-GB" sz="1400" b="1" baseline="0" dirty="0" smtClean="0">
                          <a:solidFill>
                            <a:srgbClr val="008000"/>
                          </a:solidFill>
                          <a:latin typeface="Courier New" pitchFamily="49" charset="0"/>
                          <a:cs typeface="Courier New" pitchFamily="49" charset="0"/>
                        </a:rPr>
                        <a:t> might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B w="12700" cmpd="sng">
                      <a:noFill/>
                    </a:lnB>
                    <a:lnTlToBr w="12700" cmpd="sng">
                      <a:noFill/>
                      <a:prstDash val="solid"/>
                    </a:lnTlToBr>
                    <a:lnBlToTr w="12700" cmpd="sng">
                      <a:noFill/>
                      <a:prstDash val="solid"/>
                    </a:lnBlToTr>
                    <a:noFill/>
                  </a:tcPr>
                </a:tc>
                <a:tc>
                  <a:txBody>
                    <a:bodyPr/>
                    <a:lstStyle/>
                    <a:p>
                      <a:r>
                        <a:rPr lang="en-GB" sz="1400" b="1" dirty="0" smtClean="0">
                          <a:solidFill>
                            <a:srgbClr val="008000"/>
                          </a:solidFill>
                          <a:latin typeface="Courier New" pitchFamily="49" charset="0"/>
                          <a:cs typeface="Courier New" pitchFamily="49" charset="0"/>
                        </a:rPr>
                        <a:t>                   // result in temporary objects.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 name="Right Brace 1"/>
          <p:cNvSpPr/>
          <p:nvPr/>
        </p:nvSpPr>
        <p:spPr>
          <a:xfrm>
            <a:off x="6228184" y="4227934"/>
            <a:ext cx="216024" cy="72008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
        <p:nvSpPr>
          <p:cNvPr id="11" name="TextBox 10"/>
          <p:cNvSpPr txBox="1"/>
          <p:nvPr/>
        </p:nvSpPr>
        <p:spPr>
          <a:xfrm>
            <a:off x="6588224" y="4083918"/>
            <a:ext cx="2304256" cy="923330"/>
          </a:xfrm>
          <a:prstGeom prst="rect">
            <a:avLst/>
          </a:prstGeom>
          <a:noFill/>
        </p:spPr>
        <p:txBody>
          <a:bodyPr wrap="square" rtlCol="0">
            <a:spAutoFit/>
          </a:bodyPr>
          <a:lstStyle/>
          <a:p>
            <a:r>
              <a:rPr lang="en-GB" dirty="0" smtClean="0">
                <a:solidFill>
                  <a:schemeClr val="tx1">
                    <a:lumMod val="85000"/>
                    <a:lumOff val="15000"/>
                  </a:schemeClr>
                </a:solidFill>
                <a:latin typeface="Calibri" pitchFamily="34" charset="0"/>
              </a:rPr>
              <a:t>Most good compilers will optimize away the temporary.</a:t>
            </a:r>
            <a:endParaRPr lang="en-GB"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130085281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8767" y="627534"/>
            <a:ext cx="4859297" cy="3323987"/>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The compiler </a:t>
            </a:r>
            <a:r>
              <a:rPr lang="en-GB" sz="2000" dirty="0">
                <a:solidFill>
                  <a:schemeClr val="tx1">
                    <a:lumMod val="85000"/>
                    <a:lumOff val="15000"/>
                  </a:schemeClr>
                </a:solidFill>
                <a:latin typeface="Calibri" pitchFamily="34" charset="0"/>
              </a:rPr>
              <a:t>will </a:t>
            </a:r>
            <a:r>
              <a:rPr lang="en-GB" sz="2000" dirty="0" smtClean="0">
                <a:solidFill>
                  <a:schemeClr val="tx1">
                    <a:lumMod val="85000"/>
                    <a:lumOff val="15000"/>
                  </a:schemeClr>
                </a:solidFill>
                <a:latin typeface="Calibri" pitchFamily="34" charset="0"/>
              </a:rPr>
              <a:t>merrily determine </a:t>
            </a:r>
            <a:r>
              <a:rPr lang="en-GB" sz="2000" dirty="0">
                <a:solidFill>
                  <a:schemeClr val="tx1">
                    <a:lumMod val="85000"/>
                    <a:lumOff val="15000"/>
                  </a:schemeClr>
                </a:solidFill>
                <a:latin typeface="Calibri" pitchFamily="34" charset="0"/>
              </a:rPr>
              <a:t>if it can convert </a:t>
            </a:r>
            <a:r>
              <a:rPr lang="en-GB" sz="2000" dirty="0" smtClean="0">
                <a:solidFill>
                  <a:schemeClr val="tx1">
                    <a:lumMod val="85000"/>
                    <a:lumOff val="15000"/>
                  </a:schemeClr>
                </a:solidFill>
                <a:latin typeface="Calibri" pitchFamily="34" charset="0"/>
              </a:rPr>
              <a:t>a specified </a:t>
            </a:r>
            <a:r>
              <a:rPr lang="en-GB" sz="2000" dirty="0">
                <a:solidFill>
                  <a:schemeClr val="tx1">
                    <a:lumMod val="85000"/>
                    <a:lumOff val="15000"/>
                  </a:schemeClr>
                </a:solidFill>
                <a:latin typeface="Calibri" pitchFamily="34" charset="0"/>
              </a:rPr>
              <a:t>type into </a:t>
            </a:r>
            <a:r>
              <a:rPr lang="en-GB" sz="2000" dirty="0" smtClean="0">
                <a:solidFill>
                  <a:schemeClr val="tx1">
                    <a:lumMod val="85000"/>
                    <a:lumOff val="15000"/>
                  </a:schemeClr>
                </a:solidFill>
                <a:latin typeface="Calibri" pitchFamily="34" charset="0"/>
              </a:rPr>
              <a:t>an expected </a:t>
            </a:r>
            <a:r>
              <a:rPr lang="en-GB" sz="2000" dirty="0">
                <a:solidFill>
                  <a:schemeClr val="tx1">
                    <a:lumMod val="85000"/>
                    <a:lumOff val="15000"/>
                  </a:schemeClr>
                </a:solidFill>
                <a:latin typeface="Calibri" pitchFamily="34" charset="0"/>
              </a:rPr>
              <a:t>type. This can involve temporary object creation, e.g</a:t>
            </a:r>
            <a:r>
              <a:rPr lang="en-GB" sz="2000" dirty="0" smtClean="0">
                <a:solidFill>
                  <a:schemeClr val="tx1">
                    <a:lumMod val="85000"/>
                    <a:lumOff val="15000"/>
                  </a:schemeClr>
                </a:solidFill>
                <a:latin typeface="Calibri" pitchFamily="34" charset="0"/>
              </a:rPr>
              <a:t>.:</a:t>
            </a: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The compiler checks </a:t>
            </a:r>
            <a:r>
              <a:rPr lang="en-GB" sz="2000" dirty="0" smtClean="0">
                <a:solidFill>
                  <a:schemeClr val="tx1">
                    <a:lumMod val="85000"/>
                    <a:lumOff val="15000"/>
                  </a:schemeClr>
                </a:solidFill>
                <a:latin typeface="Calibri" pitchFamily="34" charset="0"/>
              </a:rPr>
              <a:t>for an </a:t>
            </a:r>
            <a:r>
              <a:rPr lang="en-GB" sz="2000" dirty="0">
                <a:solidFill>
                  <a:schemeClr val="tx1">
                    <a:lumMod val="85000"/>
                    <a:lumOff val="15000"/>
                  </a:schemeClr>
                </a:solidFill>
                <a:latin typeface="Calibri" pitchFamily="34" charset="0"/>
              </a:rPr>
              <a:t>assignment </a:t>
            </a:r>
            <a:r>
              <a:rPr lang="en-GB" sz="2000" dirty="0" smtClean="0">
                <a:solidFill>
                  <a:schemeClr val="tx1">
                    <a:lumMod val="85000"/>
                    <a:lumOff val="15000"/>
                  </a:schemeClr>
                </a:solidFill>
                <a:latin typeface="Calibri" pitchFamily="34" charset="0"/>
              </a:rPr>
              <a:t>overload accepting </a:t>
            </a:r>
            <a:r>
              <a:rPr lang="en-GB" sz="2000" dirty="0">
                <a:solidFill>
                  <a:schemeClr val="tx1">
                    <a:lumMod val="85000"/>
                    <a:lumOff val="15000"/>
                  </a:schemeClr>
                </a:solidFill>
                <a:latin typeface="Calibri" pitchFamily="34" charset="0"/>
              </a:rPr>
              <a:t>an </a:t>
            </a:r>
            <a:r>
              <a:rPr lang="en-GB" b="1" dirty="0">
                <a:solidFill>
                  <a:schemeClr val="tx1">
                    <a:lumMod val="85000"/>
                    <a:lumOff val="15000"/>
                  </a:schemeClr>
                </a:solidFill>
                <a:latin typeface="Courier New" pitchFamily="49" charset="0"/>
                <a:cs typeface="Courier New" pitchFamily="49" charset="0"/>
              </a:rPr>
              <a:t>int</a:t>
            </a:r>
            <a:r>
              <a:rPr lang="en-GB" sz="2000" dirty="0">
                <a:solidFill>
                  <a:schemeClr val="tx1">
                    <a:lumMod val="85000"/>
                    <a:lumOff val="15000"/>
                  </a:schemeClr>
                </a:solidFill>
                <a:latin typeface="Calibri" pitchFamily="34" charset="0"/>
              </a:rPr>
              <a:t>. Failing this, it checks for a constructor accepting an </a:t>
            </a:r>
            <a:r>
              <a:rPr lang="en-GB" b="1" dirty="0">
                <a:solidFill>
                  <a:schemeClr val="tx1">
                    <a:lumMod val="85000"/>
                    <a:lumOff val="15000"/>
                  </a:schemeClr>
                </a:solidFill>
                <a:latin typeface="Courier New" pitchFamily="49" charset="0"/>
                <a:cs typeface="Courier New" pitchFamily="49" charset="0"/>
              </a:rPr>
              <a:t>int</a:t>
            </a:r>
            <a:r>
              <a:rPr lang="en-GB" sz="2000" dirty="0">
                <a:solidFill>
                  <a:schemeClr val="tx1">
                    <a:lumMod val="85000"/>
                    <a:lumOff val="15000"/>
                  </a:schemeClr>
                </a:solidFill>
                <a:latin typeface="Calibri" pitchFamily="34" charset="0"/>
              </a:rPr>
              <a:t>. </a:t>
            </a:r>
            <a:r>
              <a:rPr lang="en-GB" sz="2000" dirty="0" smtClean="0">
                <a:solidFill>
                  <a:schemeClr val="tx1">
                    <a:lumMod val="85000"/>
                    <a:lumOff val="15000"/>
                  </a:schemeClr>
                </a:solidFill>
                <a:latin typeface="Calibri" pitchFamily="34" charset="0"/>
              </a:rPr>
              <a:t>Finding </a:t>
            </a:r>
            <a:r>
              <a:rPr lang="en-GB" sz="2000" dirty="0">
                <a:solidFill>
                  <a:schemeClr val="tx1">
                    <a:lumMod val="85000"/>
                    <a:lumOff val="15000"/>
                  </a:schemeClr>
                </a:solidFill>
                <a:latin typeface="Calibri" pitchFamily="34" charset="0"/>
              </a:rPr>
              <a:t>one, it </a:t>
            </a:r>
            <a:r>
              <a:rPr lang="en-GB" sz="2000" dirty="0" smtClean="0">
                <a:solidFill>
                  <a:schemeClr val="tx1">
                    <a:lumMod val="85000"/>
                    <a:lumOff val="15000"/>
                  </a:schemeClr>
                </a:solidFill>
                <a:latin typeface="Calibri" pitchFamily="34" charset="0"/>
              </a:rPr>
              <a:t>constructs </a:t>
            </a:r>
            <a:r>
              <a:rPr lang="en-GB" sz="2000" dirty="0">
                <a:solidFill>
                  <a:schemeClr val="tx1">
                    <a:lumMod val="85000"/>
                    <a:lumOff val="15000"/>
                  </a:schemeClr>
                </a:solidFill>
                <a:latin typeface="Calibri" pitchFamily="34" charset="0"/>
              </a:rPr>
              <a:t>an </a:t>
            </a:r>
            <a:r>
              <a:rPr lang="en-GB" sz="2000" dirty="0" smtClean="0">
                <a:solidFill>
                  <a:schemeClr val="tx1">
                    <a:lumMod val="85000"/>
                    <a:lumOff val="15000"/>
                  </a:schemeClr>
                </a:solidFill>
                <a:latin typeface="Calibri" pitchFamily="34" charset="0"/>
              </a:rPr>
              <a:t>instance </a:t>
            </a:r>
            <a:r>
              <a:rPr lang="en-GB" sz="2000" dirty="0">
                <a:solidFill>
                  <a:schemeClr val="tx1">
                    <a:lumMod val="85000"/>
                    <a:lumOff val="15000"/>
                  </a:schemeClr>
                </a:solidFill>
                <a:latin typeface="Calibri" pitchFamily="34" charset="0"/>
              </a:rPr>
              <a:t>and invokes the copy assignment constructor.</a:t>
            </a:r>
          </a:p>
        </p:txBody>
      </p:sp>
      <p:sp>
        <p:nvSpPr>
          <p:cNvPr id="4" name="TextBox 3"/>
          <p:cNvSpPr txBox="1"/>
          <p:nvPr/>
        </p:nvSpPr>
        <p:spPr>
          <a:xfrm>
            <a:off x="5868144" y="155416"/>
            <a:ext cx="3240360" cy="400110"/>
          </a:xfrm>
          <a:prstGeom prst="rect">
            <a:avLst/>
          </a:prstGeom>
          <a:noFill/>
        </p:spPr>
        <p:txBody>
          <a:bodyPr wrap="square" rtlCol="0">
            <a:spAutoFit/>
          </a:bodyPr>
          <a:lstStyle/>
          <a:p>
            <a:pPr algn="r"/>
            <a:r>
              <a:rPr lang="en-GB" sz="2000" cap="small" dirty="0" smtClean="0">
                <a:solidFill>
                  <a:schemeClr val="tx1">
                    <a:lumMod val="85000"/>
                    <a:lumOff val="15000"/>
                  </a:schemeClr>
                </a:solidFill>
                <a:latin typeface="Calibri" pitchFamily="34" charset="0"/>
              </a:rPr>
              <a:t>Type Mismatch</a:t>
            </a:r>
            <a:endParaRPr lang="en-GB" sz="2000" cap="small" dirty="0">
              <a:solidFill>
                <a:schemeClr val="tx1">
                  <a:lumMod val="85000"/>
                  <a:lumOff val="15000"/>
                </a:schemeClr>
              </a:solidFill>
              <a:latin typeface="Calibri" pitchFamily="34" charset="0"/>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221" y="1494831"/>
            <a:ext cx="1962150"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3288" y="771550"/>
            <a:ext cx="1981200"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Table 5"/>
          <p:cNvGraphicFramePr>
            <a:graphicFrameLocks noGrp="1"/>
          </p:cNvGraphicFramePr>
          <p:nvPr>
            <p:extLst>
              <p:ext uri="{D42A27DB-BD31-4B8C-83A1-F6EECF244321}">
                <p14:modId xmlns:p14="http://schemas.microsoft.com/office/powerpoint/2010/main" val="2591385580"/>
              </p:ext>
            </p:extLst>
          </p:nvPr>
        </p:nvGraphicFramePr>
        <p:xfrm>
          <a:off x="1907704" y="1746890"/>
          <a:ext cx="1512169" cy="464820"/>
        </p:xfrm>
        <a:graphic>
          <a:graphicData uri="http://schemas.openxmlformats.org/drawingml/2006/table">
            <a:tbl>
              <a:tblPr firstRow="1" firstCol="1" bandRow="1">
                <a:tableStyleId>{3B4B98B0-60AC-42C2-AFA5-B58CD77FA1E5}</a:tableStyleId>
              </a:tblPr>
              <a:tblGrid>
                <a:gridCol w="126707"/>
                <a:gridCol w="1385462"/>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da-DK" sz="1400" b="1" dirty="0" smtClean="0">
                          <a:solidFill>
                            <a:prstClr val="black"/>
                          </a:solidFill>
                          <a:latin typeface="Courier New" pitchFamily="49" charset="0"/>
                          <a:cs typeface="Courier New" pitchFamily="49" charset="0"/>
                        </a:rPr>
                        <a:t>Rational r;</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dirty="0" smtClean="0">
                          <a:latin typeface="Courier New" pitchFamily="49" charset="0"/>
                          <a:cs typeface="Courier New" pitchFamily="49" charset="0"/>
                        </a:rPr>
                        <a:t>r</a:t>
                      </a:r>
                      <a:r>
                        <a:rPr lang="en-GB" sz="1400" b="1" baseline="0" dirty="0" smtClean="0">
                          <a:latin typeface="Courier New" pitchFamily="49" charset="0"/>
                          <a:cs typeface="Courier New" pitchFamily="49" charset="0"/>
                        </a:rPr>
                        <a:t> = 100;</a:t>
                      </a:r>
                      <a:endParaRPr lang="en-GB" sz="1400" b="1" dirty="0" smtClean="0">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073483134"/>
              </p:ext>
            </p:extLst>
          </p:nvPr>
        </p:nvGraphicFramePr>
        <p:xfrm>
          <a:off x="35497" y="3968995"/>
          <a:ext cx="4752527" cy="929640"/>
        </p:xfrm>
        <a:graphic>
          <a:graphicData uri="http://schemas.openxmlformats.org/drawingml/2006/table">
            <a:tbl>
              <a:tblPr firstRow="1" firstCol="1" bandRow="1">
                <a:tableStyleId>{3B4B98B0-60AC-42C2-AFA5-B58CD77FA1E5}</a:tableStyleId>
              </a:tblPr>
              <a:tblGrid>
                <a:gridCol w="398223"/>
                <a:gridCol w="4354304"/>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da-DK" sz="1400" b="1" dirty="0" smtClean="0">
                          <a:solidFill>
                            <a:schemeClr val="tx1"/>
                          </a:solidFill>
                          <a:latin typeface="Courier New" pitchFamily="49" charset="0"/>
                          <a:cs typeface="Courier New" pitchFamily="49" charset="0"/>
                        </a:rPr>
                        <a:t>Rational _tmp;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noFill/>
                  </a:tcPr>
                </a:tc>
                <a:tc>
                  <a:txBody>
                    <a:bodyPr/>
                    <a:lstStyle/>
                    <a:p>
                      <a:r>
                        <a:rPr lang="en-GB" sz="1400" b="1" dirty="0" smtClean="0">
                          <a:solidFill>
                            <a:schemeClr val="tx1"/>
                          </a:solidFill>
                          <a:latin typeface="Courier New" pitchFamily="49" charset="0"/>
                          <a:cs typeface="Courier New" pitchFamily="49" charset="0"/>
                        </a:rPr>
                        <a:t>_</a:t>
                      </a:r>
                      <a:r>
                        <a:rPr lang="en-GB" sz="1400" b="1" dirty="0" err="1" smtClean="0">
                          <a:solidFill>
                            <a:schemeClr val="tx1"/>
                          </a:solidFill>
                          <a:latin typeface="Courier New" pitchFamily="49" charset="0"/>
                          <a:cs typeface="Courier New" pitchFamily="49" charset="0"/>
                        </a:rPr>
                        <a:t>tmp.Rational</a:t>
                      </a:r>
                      <a:r>
                        <a:rPr lang="en-GB" sz="1400" b="1" dirty="0" smtClean="0">
                          <a:solidFill>
                            <a:schemeClr val="tx1"/>
                          </a:solidFill>
                          <a:latin typeface="Courier New" pitchFamily="49" charset="0"/>
                          <a:cs typeface="Courier New" pitchFamily="49" charset="0"/>
                        </a:rPr>
                        <a:t>(100,1); </a:t>
                      </a:r>
                      <a:r>
                        <a:rPr lang="en-GB" sz="1400" b="1" dirty="0" smtClean="0">
                          <a:solidFill>
                            <a:srgbClr val="00B050"/>
                          </a:solidFill>
                          <a:latin typeface="Courier New" pitchFamily="49" charset="0"/>
                          <a:cs typeface="Courier New" pitchFamily="49" charset="0"/>
                        </a:rPr>
                        <a:t>// Construct </a:t>
                      </a:r>
                      <a:r>
                        <a:rPr lang="en-GB" sz="1400" b="1" dirty="0" err="1" smtClean="0">
                          <a:solidFill>
                            <a:srgbClr val="00B050"/>
                          </a:solidFill>
                          <a:latin typeface="Courier New" pitchFamily="49" charset="0"/>
                          <a:cs typeface="Courier New" pitchFamily="49" charset="0"/>
                        </a:rPr>
                        <a:t>tmp</a:t>
                      </a:r>
                      <a:endParaRPr lang="en-GB" sz="1400" b="1" dirty="0" smtClean="0">
                        <a:solidFill>
                          <a:srgbClr val="00B05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 3</a:t>
                      </a:r>
                      <a:endParaRPr lang="en-GB" sz="1100" b="0" dirty="0">
                        <a:solidFill>
                          <a:schemeClr val="bg1">
                            <a:lumMod val="65000"/>
                          </a:schemeClr>
                        </a:solidFill>
                        <a:effectLst/>
                        <a:latin typeface="Calibri"/>
                        <a:ea typeface="Calibri"/>
                        <a:cs typeface="Times New Roman"/>
                      </a:endParaRPr>
                    </a:p>
                  </a:txBody>
                  <a:tcPr marL="9525" marR="9525" marT="9525" marB="9525">
                    <a:lnR w="12700" cap="flat" cmpd="sng" algn="ctr">
                      <a:solidFill>
                        <a:schemeClr val="tx1"/>
                      </a:solidFill>
                      <a:prstDash val="solid"/>
                      <a:round/>
                      <a:headEnd type="none" w="med" len="med"/>
                      <a:tailEnd type="none" w="med" len="med"/>
                    </a:lnR>
                    <a:lnT>
                      <a:noFill/>
                    </a:lnT>
                    <a:noFill/>
                  </a:tcPr>
                </a:tc>
                <a:tc>
                  <a:txBody>
                    <a:bodyPr/>
                    <a:lstStyle/>
                    <a:p>
                      <a:r>
                        <a:rPr lang="en-GB" sz="1400" b="1" dirty="0" err="1" smtClean="0">
                          <a:solidFill>
                            <a:schemeClr val="tx1"/>
                          </a:solidFill>
                          <a:latin typeface="Courier New" pitchFamily="49" charset="0"/>
                          <a:cs typeface="Courier New" pitchFamily="49" charset="0"/>
                        </a:rPr>
                        <a:t>r.operator</a:t>
                      </a:r>
                      <a:r>
                        <a:rPr lang="en-GB" sz="1400" b="1" dirty="0" smtClean="0">
                          <a:solidFill>
                            <a:schemeClr val="tx1"/>
                          </a:solidFill>
                          <a:latin typeface="Courier New" pitchFamily="49" charset="0"/>
                          <a:cs typeface="Courier New" pitchFamily="49" charset="0"/>
                        </a:rPr>
                        <a:t>=(_</a:t>
                      </a:r>
                      <a:r>
                        <a:rPr lang="en-GB" sz="1400" b="1" dirty="0" err="1" smtClean="0">
                          <a:solidFill>
                            <a:schemeClr val="tx1"/>
                          </a:solidFill>
                          <a:latin typeface="Courier New" pitchFamily="49" charset="0"/>
                          <a:cs typeface="Courier New" pitchFamily="49" charset="0"/>
                        </a:rPr>
                        <a:t>tmp</a:t>
                      </a:r>
                      <a:r>
                        <a:rPr lang="en-GB" sz="1400" b="1" dirty="0" smtClean="0">
                          <a:solidFill>
                            <a:schemeClr val="tx1"/>
                          </a:solidFill>
                          <a:latin typeface="Courier New" pitchFamily="49" charset="0"/>
                          <a:cs typeface="Courier New" pitchFamily="49" charset="0"/>
                        </a:rPr>
                        <a:t>); </a:t>
                      </a:r>
                      <a:r>
                        <a:rPr lang="en-GB" sz="1400" b="1" dirty="0" smtClean="0">
                          <a:solidFill>
                            <a:srgbClr val="00B050"/>
                          </a:solidFill>
                          <a:latin typeface="Courier New" pitchFamily="49" charset="0"/>
                          <a:cs typeface="Courier New" pitchFamily="49" charset="0"/>
                        </a:rPr>
                        <a:t>// Assign </a:t>
                      </a:r>
                      <a:r>
                        <a:rPr lang="en-GB" sz="1400" b="1" dirty="0" err="1" smtClean="0">
                          <a:solidFill>
                            <a:srgbClr val="00B050"/>
                          </a:solidFill>
                          <a:latin typeface="Courier New" pitchFamily="49" charset="0"/>
                          <a:cs typeface="Courier New" pitchFamily="49" charset="0"/>
                        </a:rPr>
                        <a:t>tmp</a:t>
                      </a:r>
                      <a:r>
                        <a:rPr lang="en-GB" sz="1400" b="1" dirty="0" smtClean="0">
                          <a:solidFill>
                            <a:srgbClr val="00B050"/>
                          </a:solidFill>
                          <a:latin typeface="Courier New" pitchFamily="49" charset="0"/>
                          <a:cs typeface="Courier New" pitchFamily="49" charset="0"/>
                        </a:rPr>
                        <a:t> to r</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dirty="0" err="1" smtClean="0">
                          <a:solidFill>
                            <a:schemeClr val="tx1"/>
                          </a:solidFill>
                          <a:latin typeface="Courier New" pitchFamily="49" charset="0"/>
                          <a:cs typeface="Courier New" pitchFamily="49" charset="0"/>
                        </a:rPr>
                        <a:t>tmp</a:t>
                      </a:r>
                      <a:r>
                        <a:rPr lang="en-GB" sz="1400" b="1" dirty="0" smtClean="0">
                          <a:solidFill>
                            <a:schemeClr val="tx1"/>
                          </a:solidFill>
                          <a:latin typeface="Courier New" pitchFamily="49" charset="0"/>
                          <a:cs typeface="Courier New" pitchFamily="49" charset="0"/>
                        </a:rPr>
                        <a:t>.~Rational(); </a:t>
                      </a:r>
                      <a:r>
                        <a:rPr lang="en-GB" sz="1400" b="1" dirty="0" smtClean="0">
                          <a:solidFill>
                            <a:srgbClr val="00B050"/>
                          </a:solidFill>
                          <a:latin typeface="Courier New" pitchFamily="49" charset="0"/>
                          <a:cs typeface="Courier New" pitchFamily="49" charset="0"/>
                        </a:rPr>
                        <a:t>// Destroy temporary</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30110318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8767" y="627534"/>
            <a:ext cx="4571265" cy="3016210"/>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Aside: C++11 permits you to forbid such conversion using the </a:t>
            </a:r>
            <a:r>
              <a:rPr lang="en-GB" b="1" dirty="0">
                <a:solidFill>
                  <a:schemeClr val="tx1">
                    <a:lumMod val="85000"/>
                    <a:lumOff val="15000"/>
                  </a:schemeClr>
                </a:solidFill>
                <a:latin typeface="Courier New" pitchFamily="49" charset="0"/>
                <a:cs typeface="Courier New" pitchFamily="49" charset="0"/>
              </a:rPr>
              <a:t>explicit</a:t>
            </a:r>
            <a:r>
              <a:rPr lang="en-GB" sz="2000" dirty="0">
                <a:solidFill>
                  <a:schemeClr val="tx1">
                    <a:lumMod val="85000"/>
                    <a:lumOff val="15000"/>
                  </a:schemeClr>
                </a:solidFill>
                <a:latin typeface="Calibri" pitchFamily="34" charset="0"/>
              </a:rPr>
              <a:t> keyword, e.g.:</a:t>
            </a: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The </a:t>
            </a:r>
            <a:r>
              <a:rPr lang="en-GB" b="1" dirty="0">
                <a:solidFill>
                  <a:schemeClr val="tx1">
                    <a:lumMod val="85000"/>
                    <a:lumOff val="15000"/>
                  </a:schemeClr>
                </a:solidFill>
                <a:latin typeface="Courier New" pitchFamily="49" charset="0"/>
                <a:cs typeface="Courier New" pitchFamily="49" charset="0"/>
              </a:rPr>
              <a:t>explicit</a:t>
            </a:r>
            <a:r>
              <a:rPr lang="en-GB" sz="2000" dirty="0">
                <a:solidFill>
                  <a:schemeClr val="tx1">
                    <a:lumMod val="85000"/>
                    <a:lumOff val="15000"/>
                  </a:schemeClr>
                </a:solidFill>
                <a:latin typeface="Calibri" pitchFamily="34" charset="0"/>
              </a:rPr>
              <a:t> keyword tells the compiler that you oppose usage of this </a:t>
            </a:r>
            <a:r>
              <a:rPr lang="en-GB" sz="2000" dirty="0" smtClean="0">
                <a:solidFill>
                  <a:schemeClr val="tx1">
                    <a:lumMod val="85000"/>
                    <a:lumOff val="15000"/>
                  </a:schemeClr>
                </a:solidFill>
                <a:latin typeface="Calibri" pitchFamily="34" charset="0"/>
              </a:rPr>
              <a:t>  constructor </a:t>
            </a:r>
            <a:r>
              <a:rPr lang="en-GB" sz="2000" dirty="0">
                <a:solidFill>
                  <a:schemeClr val="tx1">
                    <a:lumMod val="85000"/>
                    <a:lumOff val="15000"/>
                  </a:schemeClr>
                </a:solidFill>
                <a:latin typeface="Calibri" pitchFamily="34" charset="0"/>
              </a:rPr>
              <a:t>as a conversion</a:t>
            </a:r>
          </a:p>
          <a:p>
            <a:r>
              <a:rPr lang="en-GB" sz="2000" dirty="0">
                <a:solidFill>
                  <a:schemeClr val="tx1">
                    <a:lumMod val="85000"/>
                    <a:lumOff val="15000"/>
                  </a:schemeClr>
                </a:solidFill>
                <a:latin typeface="Calibri" pitchFamily="34" charset="0"/>
              </a:rPr>
              <a:t>constructor.</a:t>
            </a:r>
          </a:p>
        </p:txBody>
      </p:sp>
      <p:sp>
        <p:nvSpPr>
          <p:cNvPr id="4" name="TextBox 3"/>
          <p:cNvSpPr txBox="1"/>
          <p:nvPr/>
        </p:nvSpPr>
        <p:spPr>
          <a:xfrm>
            <a:off x="5868144" y="155416"/>
            <a:ext cx="3240360" cy="400110"/>
          </a:xfrm>
          <a:prstGeom prst="rect">
            <a:avLst/>
          </a:prstGeom>
          <a:noFill/>
        </p:spPr>
        <p:txBody>
          <a:bodyPr wrap="square" rtlCol="0">
            <a:spAutoFit/>
          </a:bodyPr>
          <a:lstStyle/>
          <a:p>
            <a:pPr algn="r"/>
            <a:r>
              <a:rPr lang="en-GB" sz="2000" cap="small" dirty="0" smtClean="0">
                <a:solidFill>
                  <a:schemeClr val="tx1">
                    <a:lumMod val="85000"/>
                    <a:lumOff val="15000"/>
                  </a:schemeClr>
                </a:solidFill>
                <a:latin typeface="Calibri" pitchFamily="34" charset="0"/>
              </a:rPr>
              <a:t>Type Mismatch</a:t>
            </a:r>
            <a:endParaRPr lang="en-GB" sz="2000" cap="small" dirty="0">
              <a:solidFill>
                <a:schemeClr val="tx1">
                  <a:lumMod val="85000"/>
                  <a:lumOff val="15000"/>
                </a:schemeClr>
              </a:solidFill>
              <a:latin typeface="Calibri"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054" y="1030681"/>
            <a:ext cx="4151500" cy="285761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9" name="Table 8"/>
          <p:cNvGraphicFramePr>
            <a:graphicFrameLocks noGrp="1"/>
          </p:cNvGraphicFramePr>
          <p:nvPr>
            <p:extLst>
              <p:ext uri="{D42A27DB-BD31-4B8C-83A1-F6EECF244321}">
                <p14:modId xmlns:p14="http://schemas.microsoft.com/office/powerpoint/2010/main" val="3966827041"/>
              </p:ext>
            </p:extLst>
          </p:nvPr>
        </p:nvGraphicFramePr>
        <p:xfrm>
          <a:off x="-252535" y="1707654"/>
          <a:ext cx="4680519" cy="509778"/>
        </p:xfrm>
        <a:graphic>
          <a:graphicData uri="http://schemas.openxmlformats.org/drawingml/2006/table">
            <a:tbl>
              <a:tblPr firstRow="1" firstCol="1" bandRow="1">
                <a:tableStyleId>{3B4B98B0-60AC-42C2-AFA5-B58CD77FA1E5}</a:tableStyleId>
              </a:tblPr>
              <a:tblGrid>
                <a:gridCol w="622162"/>
                <a:gridCol w="4058357"/>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rgbClr val="0070C0"/>
                          </a:solidFill>
                          <a:effectLst/>
                          <a:latin typeface="Courier New" pitchFamily="49" charset="0"/>
                          <a:ea typeface="Calibri"/>
                          <a:cs typeface="Courier New" pitchFamily="49" charset="0"/>
                        </a:rPr>
                        <a:t>explicit</a:t>
                      </a:r>
                      <a:r>
                        <a:rPr lang="en-GB" sz="1400" b="1" baseline="0" dirty="0" smtClean="0">
                          <a:solidFill>
                            <a:srgbClr val="0070C0"/>
                          </a:solidFill>
                          <a:effectLst/>
                          <a:latin typeface="Courier New" pitchFamily="49" charset="0"/>
                          <a:ea typeface="Calibri"/>
                          <a:cs typeface="Courier New" pitchFamily="49" charset="0"/>
                        </a:rPr>
                        <a:t> </a:t>
                      </a:r>
                      <a:r>
                        <a:rPr lang="en-GB" sz="1400" b="1" baseline="0" dirty="0" smtClean="0">
                          <a:solidFill>
                            <a:schemeClr val="tx1"/>
                          </a:solidFill>
                          <a:effectLst/>
                          <a:latin typeface="Courier New" pitchFamily="49" charset="0"/>
                          <a:ea typeface="Calibri"/>
                          <a:cs typeface="Courier New" pitchFamily="49" charset="0"/>
                        </a:rPr>
                        <a:t>Rational(</a:t>
                      </a:r>
                      <a:r>
                        <a:rPr lang="en-GB" sz="1400" b="1" dirty="0" err="1" smtClean="0">
                          <a:solidFill>
                            <a:srgbClr val="0070C0"/>
                          </a:solidFill>
                          <a:effectLst/>
                          <a:latin typeface="Courier New" pitchFamily="49" charset="0"/>
                          <a:ea typeface="Calibri"/>
                          <a:cs typeface="Courier New" pitchFamily="49" charset="0"/>
                        </a:rPr>
                        <a:t>int</a:t>
                      </a:r>
                      <a:r>
                        <a:rPr lang="en-GB" sz="1400" b="1" baseline="0" dirty="0" smtClean="0">
                          <a:solidFill>
                            <a:schemeClr val="tx1"/>
                          </a:solidFill>
                          <a:effectLst/>
                          <a:latin typeface="Courier New" pitchFamily="49" charset="0"/>
                          <a:ea typeface="Calibri"/>
                          <a:cs typeface="Courier New" pitchFamily="49" charset="0"/>
                        </a:rPr>
                        <a:t> n=0,</a:t>
                      </a:r>
                      <a:r>
                        <a:rPr lang="en-GB" sz="1400" b="1" dirty="0" smtClean="0">
                          <a:solidFill>
                            <a:srgbClr val="0070C0"/>
                          </a:solidFill>
                          <a:effectLst/>
                          <a:latin typeface="Courier New" pitchFamily="49" charset="0"/>
                          <a:ea typeface="Calibri"/>
                          <a:cs typeface="Courier New" pitchFamily="49" charset="0"/>
                        </a:rPr>
                        <a:t> </a:t>
                      </a:r>
                      <a:r>
                        <a:rPr lang="en-GB" sz="1400" b="1" dirty="0" err="1" smtClean="0">
                          <a:solidFill>
                            <a:srgbClr val="0070C0"/>
                          </a:solidFill>
                          <a:effectLst/>
                          <a:latin typeface="Courier New" pitchFamily="49" charset="0"/>
                          <a:ea typeface="Calibri"/>
                          <a:cs typeface="Courier New" pitchFamily="49" charset="0"/>
                        </a:rPr>
                        <a:t>int</a:t>
                      </a:r>
                      <a:r>
                        <a:rPr lang="en-GB" sz="1400" b="1" baseline="0" dirty="0" smtClean="0">
                          <a:solidFill>
                            <a:schemeClr val="tx1"/>
                          </a:solidFill>
                          <a:effectLst/>
                          <a:latin typeface="Courier New" pitchFamily="49" charset="0"/>
                          <a:ea typeface="Calibri"/>
                          <a:cs typeface="Courier New" pitchFamily="49" charset="0"/>
                        </a:rPr>
                        <a:t> d=1)                            </a:t>
                      </a:r>
                    </a:p>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baseline="0" dirty="0" smtClean="0">
                          <a:solidFill>
                            <a:schemeClr val="tx1"/>
                          </a:solidFill>
                          <a:effectLst/>
                          <a:latin typeface="Courier New" pitchFamily="49" charset="0"/>
                          <a:ea typeface="Calibri"/>
                          <a:cs typeface="Courier New" pitchFamily="49" charset="0"/>
                        </a:rPr>
                        <a:t>                 : </a:t>
                      </a:r>
                      <a:r>
                        <a:rPr lang="en-GB" sz="1400" b="1" baseline="0" dirty="0" err="1" smtClean="0">
                          <a:solidFill>
                            <a:schemeClr val="tx1"/>
                          </a:solidFill>
                          <a:effectLst/>
                          <a:latin typeface="Courier New" pitchFamily="49" charset="0"/>
                          <a:ea typeface="Calibri"/>
                          <a:cs typeface="Courier New" pitchFamily="49" charset="0"/>
                        </a:rPr>
                        <a:t>num</a:t>
                      </a:r>
                      <a:r>
                        <a:rPr lang="en-GB" sz="1400" b="1" baseline="0" dirty="0" smtClean="0">
                          <a:solidFill>
                            <a:schemeClr val="tx1"/>
                          </a:solidFill>
                          <a:effectLst/>
                          <a:latin typeface="Courier New" pitchFamily="49" charset="0"/>
                          <a:ea typeface="Calibri"/>
                          <a:cs typeface="Courier New" pitchFamily="49" charset="0"/>
                        </a:rPr>
                        <a:t>(n), den(d) {}</a:t>
                      </a:r>
                      <a:endParaRPr lang="en-GB" sz="1400" b="1" baseline="0"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28845680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2588" y="1894648"/>
            <a:ext cx="3771900"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8767" y="627534"/>
            <a:ext cx="8099657" cy="2246769"/>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Any function that returns an object may also </a:t>
            </a:r>
            <a:r>
              <a:rPr lang="en-GB" sz="2000" dirty="0" smtClean="0">
                <a:solidFill>
                  <a:schemeClr val="tx1">
                    <a:lumMod val="85000"/>
                    <a:lumOff val="15000"/>
                  </a:schemeClr>
                </a:solidFill>
                <a:latin typeface="Calibri" pitchFamily="34" charset="0"/>
              </a:rPr>
              <a:t>result in </a:t>
            </a:r>
            <a:r>
              <a:rPr lang="en-GB" sz="2000" dirty="0">
                <a:solidFill>
                  <a:schemeClr val="tx1">
                    <a:lumMod val="85000"/>
                    <a:lumOff val="15000"/>
                  </a:schemeClr>
                </a:solidFill>
                <a:latin typeface="Calibri" pitchFamily="34" charset="0"/>
              </a:rPr>
              <a:t>the creation of a temporary value</a:t>
            </a:r>
            <a:r>
              <a:rPr lang="en-GB" sz="2000" dirty="0" smtClean="0">
                <a:solidFill>
                  <a:schemeClr val="tx1">
                    <a:lumMod val="85000"/>
                    <a:lumOff val="15000"/>
                  </a:schemeClr>
                </a:solidFill>
                <a:latin typeface="Calibri" pitchFamily="34" charset="0"/>
              </a:rPr>
              <a:t>.</a:t>
            </a: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Consider the </a:t>
            </a:r>
            <a:r>
              <a:rPr lang="en-GB" b="1" dirty="0">
                <a:solidFill>
                  <a:schemeClr val="tx1">
                    <a:lumMod val="85000"/>
                    <a:lumOff val="15000"/>
                  </a:schemeClr>
                </a:solidFill>
                <a:latin typeface="Courier New" pitchFamily="49" charset="0"/>
                <a:cs typeface="Courier New" pitchFamily="49" charset="0"/>
              </a:rPr>
              <a:t>string</a:t>
            </a:r>
            <a:r>
              <a:rPr lang="en-GB" sz="2000" dirty="0">
                <a:solidFill>
                  <a:schemeClr val="tx1">
                    <a:lumMod val="85000"/>
                    <a:lumOff val="15000"/>
                  </a:schemeClr>
                </a:solidFill>
                <a:latin typeface="Calibri" pitchFamily="34" charset="0"/>
              </a:rPr>
              <a:t> overloaded </a:t>
            </a:r>
            <a:r>
              <a:rPr lang="en-GB" b="1" dirty="0">
                <a:solidFill>
                  <a:schemeClr val="tx1">
                    <a:lumMod val="85000"/>
                    <a:lumOff val="15000"/>
                  </a:schemeClr>
                </a:solidFill>
                <a:latin typeface="Courier New" pitchFamily="49" charset="0"/>
                <a:cs typeface="Courier New" pitchFamily="49" charset="0"/>
              </a:rPr>
              <a:t>+</a:t>
            </a:r>
            <a:r>
              <a:rPr lang="en-GB" sz="2000" dirty="0">
                <a:solidFill>
                  <a:schemeClr val="tx1">
                    <a:lumMod val="85000"/>
                    <a:lumOff val="15000"/>
                  </a:schemeClr>
                </a:solidFill>
                <a:latin typeface="Calibri" pitchFamily="34" charset="0"/>
              </a:rPr>
              <a:t> operator for concatenating two strings</a:t>
            </a:r>
            <a:r>
              <a:rPr lang="en-GB" sz="2000" dirty="0" smtClean="0">
                <a:solidFill>
                  <a:schemeClr val="tx1">
                    <a:lumMod val="85000"/>
                    <a:lumOff val="15000"/>
                  </a:schemeClr>
                </a:solidFill>
                <a:latin typeface="Calibri" pitchFamily="34" charset="0"/>
              </a:rPr>
              <a:t>:</a:t>
            </a: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p:txBody>
      </p:sp>
      <p:sp>
        <p:nvSpPr>
          <p:cNvPr id="4" name="TextBox 3"/>
          <p:cNvSpPr txBox="1"/>
          <p:nvPr/>
        </p:nvSpPr>
        <p:spPr>
          <a:xfrm>
            <a:off x="5868144" y="136784"/>
            <a:ext cx="3240360" cy="400110"/>
          </a:xfrm>
          <a:prstGeom prst="rect">
            <a:avLst/>
          </a:prstGeom>
          <a:noFill/>
        </p:spPr>
        <p:txBody>
          <a:bodyPr wrap="square" rtlCol="0">
            <a:spAutoFit/>
          </a:bodyPr>
          <a:lstStyle/>
          <a:p>
            <a:pPr algn="r"/>
            <a:r>
              <a:rPr lang="en-GB" sz="2000" cap="small" dirty="0" smtClean="0">
                <a:solidFill>
                  <a:schemeClr val="tx1">
                    <a:lumMod val="85000"/>
                    <a:lumOff val="15000"/>
                  </a:schemeClr>
                </a:solidFill>
                <a:latin typeface="Calibri" pitchFamily="34" charset="0"/>
              </a:rPr>
              <a:t>Return by Value</a:t>
            </a:r>
            <a:endParaRPr lang="en-GB" sz="2000" cap="small" dirty="0">
              <a:solidFill>
                <a:schemeClr val="tx1">
                  <a:lumMod val="85000"/>
                  <a:lumOff val="15000"/>
                </a:schemeClr>
              </a:solidFill>
              <a:latin typeface="Calibri"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976821958"/>
              </p:ext>
            </p:extLst>
          </p:nvPr>
        </p:nvGraphicFramePr>
        <p:xfrm>
          <a:off x="728092" y="2033761"/>
          <a:ext cx="4464496" cy="929640"/>
        </p:xfrm>
        <a:graphic>
          <a:graphicData uri="http://schemas.openxmlformats.org/drawingml/2006/table">
            <a:tbl>
              <a:tblPr firstRow="1" firstCol="1" bandRow="1">
                <a:tableStyleId>{3B4B98B0-60AC-42C2-AFA5-B58CD77FA1E5}</a:tableStyleId>
              </a:tblPr>
              <a:tblGrid>
                <a:gridCol w="374086"/>
                <a:gridCol w="4090410"/>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baseline="0" dirty="0" smtClean="0">
                          <a:solidFill>
                            <a:schemeClr val="tx1"/>
                          </a:solidFill>
                          <a:latin typeface="Courier New" pitchFamily="49" charset="0"/>
                          <a:cs typeface="Courier New" pitchFamily="49" charset="0"/>
                        </a:rPr>
                        <a:t>string s1 = </a:t>
                      </a:r>
                      <a:r>
                        <a:rPr lang="en-GB" sz="1400" b="1" dirty="0" smtClean="0">
                          <a:solidFill>
                            <a:srgbClr val="A31515"/>
                          </a:solidFill>
                          <a:latin typeface="Courier New" pitchFamily="49" charset="0"/>
                          <a:cs typeface="Courier New" pitchFamily="49" charset="0"/>
                        </a:rPr>
                        <a:t>“First"</a:t>
                      </a:r>
                      <a:r>
                        <a:rPr lang="en-GB" sz="1400" b="1" dirty="0" smtClean="0">
                          <a:solidFill>
                            <a:prstClr val="black"/>
                          </a:solidFill>
                          <a:latin typeface="Courier New" pitchFamily="49" charset="0"/>
                          <a:cs typeface="Courier New" pitchFamily="49" charset="0"/>
                        </a:rPr>
                        <a:t>;</a:t>
                      </a:r>
                      <a:endParaRPr lang="da-DK" sz="1400" b="1" dirty="0" smtClean="0">
                        <a:solidFill>
                          <a:prstClr val="black"/>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noFill/>
                  </a:tcPr>
                </a:tc>
                <a:tc>
                  <a:txBody>
                    <a:bodyPr/>
                    <a:lstStyle/>
                    <a:p>
                      <a:r>
                        <a:rPr lang="en-GB" sz="1400" b="1" baseline="0" dirty="0" smtClean="0">
                          <a:solidFill>
                            <a:schemeClr val="tx1"/>
                          </a:solidFill>
                          <a:latin typeface="Courier New" pitchFamily="49" charset="0"/>
                          <a:cs typeface="Courier New" pitchFamily="49" charset="0"/>
                        </a:rPr>
                        <a:t>string s2 = </a:t>
                      </a:r>
                      <a:r>
                        <a:rPr lang="en-GB" sz="1400" b="1" dirty="0" smtClean="0">
                          <a:solidFill>
                            <a:srgbClr val="A31515"/>
                          </a:solidFill>
                          <a:latin typeface="Courier New" pitchFamily="49" charset="0"/>
                          <a:cs typeface="Courier New" pitchFamily="49" charset="0"/>
                        </a:rPr>
                        <a:t>“Second"</a:t>
                      </a:r>
                      <a:r>
                        <a:rPr lang="en-GB" sz="1400" b="1" dirty="0" smtClean="0">
                          <a:solidFill>
                            <a:prstClr val="black"/>
                          </a:solidFill>
                          <a:latin typeface="Courier New" pitchFamily="49" charset="0"/>
                          <a:cs typeface="Courier New" pitchFamily="49" charset="0"/>
                        </a:rPr>
                        <a:t>;</a:t>
                      </a:r>
                      <a:endParaRPr lang="en-GB" sz="1400" b="1" dirty="0" smtClean="0">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tr>
              <a:tr h="183252">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 3</a:t>
                      </a:r>
                      <a:endParaRPr lang="en-GB" sz="1100" b="0" dirty="0">
                        <a:solidFill>
                          <a:schemeClr val="bg1">
                            <a:lumMod val="65000"/>
                          </a:schemeClr>
                        </a:solidFill>
                        <a:effectLst/>
                        <a:latin typeface="Calibri"/>
                        <a:ea typeface="Calibri"/>
                        <a:cs typeface="Times New Roman"/>
                      </a:endParaRPr>
                    </a:p>
                  </a:txBody>
                  <a:tcPr marL="9525" marR="9525" marT="9525" marB="9525">
                    <a:lnR w="12700" cap="flat" cmpd="sng" algn="ctr">
                      <a:solidFill>
                        <a:schemeClr val="tx1"/>
                      </a:solidFill>
                      <a:prstDash val="solid"/>
                      <a:round/>
                      <a:headEnd type="none" w="med" len="med"/>
                      <a:tailEnd type="none" w="med" len="med"/>
                    </a:lnR>
                    <a:lnT>
                      <a:noFill/>
                    </a:lnT>
                    <a:noFill/>
                  </a:tcPr>
                </a:tc>
                <a:tc>
                  <a:txBody>
                    <a:bodyPr/>
                    <a:lstStyle/>
                    <a:p>
                      <a:r>
                        <a:rPr lang="en-GB" sz="1400" b="1" baseline="0" dirty="0" smtClean="0">
                          <a:solidFill>
                            <a:schemeClr val="tx1"/>
                          </a:solidFill>
                          <a:latin typeface="Courier New" pitchFamily="49" charset="0"/>
                          <a:cs typeface="Courier New" pitchFamily="49" charset="0"/>
                        </a:rPr>
                        <a:t>string s3</a:t>
                      </a:r>
                      <a:r>
                        <a:rPr lang="en-GB" sz="1400" b="1" dirty="0" smtClean="0">
                          <a:solidFill>
                            <a:prstClr val="black"/>
                          </a:solidFill>
                          <a:latin typeface="Courier New" pitchFamily="49" charset="0"/>
                          <a:cs typeface="Courier New" pitchFamily="49" charset="0"/>
                        </a:rPr>
                        <a:t>;</a:t>
                      </a:r>
                      <a:endParaRPr lang="en-GB" sz="1400" b="1" dirty="0" smtClean="0">
                        <a:solidFill>
                          <a:srgbClr val="00800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B w="12700" cmpd="sng">
                      <a:noFill/>
                    </a:lnB>
                    <a:lnTlToBr w="12700" cmpd="sng">
                      <a:noFill/>
                      <a:prstDash val="solid"/>
                    </a:lnTlToBr>
                    <a:lnBlToTr w="12700" cmpd="sng">
                      <a:noFill/>
                      <a:prstDash val="solid"/>
                    </a:lnBlToTr>
                    <a:noFill/>
                  </a:tcPr>
                </a:tc>
                <a:tc>
                  <a:txBody>
                    <a:bodyPr/>
                    <a:lstStyle/>
                    <a:p>
                      <a:r>
                        <a:rPr lang="en-GB" sz="1400" b="1" baseline="0" dirty="0" smtClean="0">
                          <a:solidFill>
                            <a:schemeClr val="tx1"/>
                          </a:solidFill>
                          <a:latin typeface="Courier New" pitchFamily="49" charset="0"/>
                          <a:cs typeface="Courier New" pitchFamily="49" charset="0"/>
                        </a:rPr>
                        <a:t>s3 = s1 + s2;</a:t>
                      </a:r>
                      <a:r>
                        <a:rPr lang="en-GB" sz="1400" b="1" baseline="0" dirty="0" smtClean="0">
                          <a:solidFill>
                            <a:srgbClr val="00B050"/>
                          </a:solidFill>
                          <a:latin typeface="Courier New" pitchFamily="49" charset="0"/>
                          <a:cs typeface="Courier New" pitchFamily="49" charset="0"/>
                        </a:rPr>
                        <a:t> // s3 = “</a:t>
                      </a:r>
                      <a:r>
                        <a:rPr lang="en-GB" sz="1400" b="1" baseline="0" dirty="0" err="1" smtClean="0">
                          <a:solidFill>
                            <a:srgbClr val="00B050"/>
                          </a:solidFill>
                          <a:latin typeface="Courier New" pitchFamily="49" charset="0"/>
                          <a:cs typeface="Courier New" pitchFamily="49" charset="0"/>
                        </a:rPr>
                        <a:t>FirstSecond</a:t>
                      </a:r>
                      <a:r>
                        <a:rPr lang="en-GB" sz="1400" b="1" baseline="0" dirty="0" smtClean="0">
                          <a:solidFill>
                            <a:srgbClr val="00B050"/>
                          </a:solidFill>
                          <a:latin typeface="Courier New" pitchFamily="49" charset="0"/>
                          <a:cs typeface="Courier New" pitchFamily="49" charset="0"/>
                        </a:rPr>
                        <a:t>”</a:t>
                      </a:r>
                      <a:endParaRPr lang="en-GB" sz="1400" b="1" dirty="0" smtClean="0">
                        <a:solidFill>
                          <a:srgbClr val="00B05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8" name="TextBox 7"/>
          <p:cNvSpPr txBox="1"/>
          <p:nvPr/>
        </p:nvSpPr>
        <p:spPr>
          <a:xfrm>
            <a:off x="288767" y="3291830"/>
            <a:ext cx="8099657" cy="2154436"/>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The </a:t>
            </a:r>
            <a:r>
              <a:rPr lang="en-GB" sz="2000" dirty="0">
                <a:solidFill>
                  <a:schemeClr val="tx1">
                    <a:lumMod val="85000"/>
                    <a:lumOff val="15000"/>
                  </a:schemeClr>
                </a:solidFill>
                <a:latin typeface="Calibri" pitchFamily="34" charset="0"/>
              </a:rPr>
              <a:t>statement: </a:t>
            </a:r>
            <a:r>
              <a:rPr lang="en-GB" b="1" dirty="0">
                <a:solidFill>
                  <a:schemeClr val="tx1">
                    <a:lumMod val="85000"/>
                    <a:lumOff val="15000"/>
                  </a:schemeClr>
                </a:solidFill>
                <a:latin typeface="Courier New" pitchFamily="49" charset="0"/>
                <a:cs typeface="Courier New" pitchFamily="49" charset="0"/>
              </a:rPr>
              <a:t>s3 = s1 + s2;</a:t>
            </a:r>
            <a:r>
              <a:rPr lang="en-GB" sz="2000" dirty="0">
                <a:solidFill>
                  <a:schemeClr val="tx1">
                    <a:lumMod val="85000"/>
                    <a:lumOff val="15000"/>
                  </a:schemeClr>
                </a:solidFill>
                <a:latin typeface="Calibri" pitchFamily="34" charset="0"/>
              </a:rPr>
              <a:t> results in the </a:t>
            </a:r>
            <a:r>
              <a:rPr lang="en-GB" sz="2000" dirty="0" smtClean="0">
                <a:solidFill>
                  <a:schemeClr val="tx1">
                    <a:lumMod val="85000"/>
                    <a:lumOff val="15000"/>
                  </a:schemeClr>
                </a:solidFill>
                <a:latin typeface="Calibri" pitchFamily="34" charset="0"/>
              </a:rPr>
              <a:t>following:</a:t>
            </a:r>
          </a:p>
          <a:p>
            <a:endParaRPr lang="en-GB" sz="1000" dirty="0" smtClean="0">
              <a:solidFill>
                <a:schemeClr val="tx1">
                  <a:lumMod val="85000"/>
                  <a:lumOff val="15000"/>
                </a:schemeClr>
              </a:solidFill>
              <a:latin typeface="Calibri" pitchFamily="34" charset="0"/>
            </a:endParaRPr>
          </a:p>
          <a:p>
            <a:pPr marL="342900" indent="-342900">
              <a:buFont typeface="Arial" pitchFamily="34" charset="0"/>
              <a:buChar char="•"/>
            </a:pPr>
            <a:r>
              <a:rPr lang="en-GB" sz="2000" dirty="0">
                <a:solidFill>
                  <a:schemeClr val="tx1">
                    <a:lumMod val="85000"/>
                    <a:lumOff val="15000"/>
                  </a:schemeClr>
                </a:solidFill>
                <a:latin typeface="Calibri" pitchFamily="34" charset="0"/>
              </a:rPr>
              <a:t>Invocation of  </a:t>
            </a:r>
            <a:r>
              <a:rPr lang="en-GB" b="1" dirty="0">
                <a:solidFill>
                  <a:schemeClr val="tx1">
                    <a:lumMod val="85000"/>
                    <a:lumOff val="15000"/>
                  </a:schemeClr>
                </a:solidFill>
                <a:latin typeface="Courier New" pitchFamily="49" charset="0"/>
                <a:cs typeface="Courier New" pitchFamily="49" charset="0"/>
              </a:rPr>
              <a:t>operator+(</a:t>
            </a:r>
            <a:r>
              <a:rPr lang="en-GB" b="1" dirty="0" err="1">
                <a:solidFill>
                  <a:schemeClr val="tx1">
                    <a:lumMod val="85000"/>
                    <a:lumOff val="15000"/>
                  </a:schemeClr>
                </a:solidFill>
                <a:latin typeface="Courier New" pitchFamily="49" charset="0"/>
                <a:cs typeface="Courier New" pitchFamily="49" charset="0"/>
              </a:rPr>
              <a:t>const</a:t>
            </a:r>
            <a:r>
              <a:rPr lang="en-GB" b="1" dirty="0">
                <a:solidFill>
                  <a:schemeClr val="tx1">
                    <a:lumMod val="85000"/>
                    <a:lumOff val="15000"/>
                  </a:schemeClr>
                </a:solidFill>
                <a:latin typeface="Courier New" pitchFamily="49" charset="0"/>
                <a:cs typeface="Courier New" pitchFamily="49" charset="0"/>
              </a:rPr>
              <a:t> string &amp;, </a:t>
            </a:r>
            <a:r>
              <a:rPr lang="en-GB" b="1" dirty="0" err="1">
                <a:solidFill>
                  <a:schemeClr val="tx1">
                    <a:lumMod val="85000"/>
                    <a:lumOff val="15000"/>
                  </a:schemeClr>
                </a:solidFill>
                <a:latin typeface="Courier New" pitchFamily="49" charset="0"/>
                <a:cs typeface="Courier New" pitchFamily="49" charset="0"/>
              </a:rPr>
              <a:t>const</a:t>
            </a:r>
            <a:r>
              <a:rPr lang="en-GB" b="1" dirty="0">
                <a:solidFill>
                  <a:schemeClr val="tx1">
                    <a:lumMod val="85000"/>
                    <a:lumOff val="15000"/>
                  </a:schemeClr>
                </a:solidFill>
                <a:latin typeface="Courier New" pitchFamily="49" charset="0"/>
                <a:cs typeface="Courier New" pitchFamily="49" charset="0"/>
              </a:rPr>
              <a:t> string &amp;)</a:t>
            </a:r>
          </a:p>
          <a:p>
            <a:pPr marL="342900" indent="-342900">
              <a:buFont typeface="Arial" pitchFamily="34" charset="0"/>
              <a:buChar char="•"/>
            </a:pPr>
            <a:r>
              <a:rPr lang="en-GB" sz="2000" dirty="0">
                <a:solidFill>
                  <a:schemeClr val="tx1">
                    <a:lumMod val="85000"/>
                    <a:lumOff val="15000"/>
                  </a:schemeClr>
                </a:solidFill>
                <a:latin typeface="Calibri" pitchFamily="34" charset="0"/>
              </a:rPr>
              <a:t>Construction of a temporary </a:t>
            </a:r>
            <a:r>
              <a:rPr lang="en-GB" sz="2000" dirty="0" err="1">
                <a:solidFill>
                  <a:schemeClr val="tx1">
                    <a:lumMod val="85000"/>
                    <a:lumOff val="15000"/>
                  </a:schemeClr>
                </a:solidFill>
                <a:latin typeface="Calibri" pitchFamily="34" charset="0"/>
              </a:rPr>
              <a:t>r-value</a:t>
            </a:r>
            <a:r>
              <a:rPr lang="en-GB" sz="2000" dirty="0">
                <a:solidFill>
                  <a:schemeClr val="tx1">
                    <a:lumMod val="85000"/>
                    <a:lumOff val="15000"/>
                  </a:schemeClr>
                </a:solidFill>
                <a:latin typeface="Calibri" pitchFamily="34" charset="0"/>
              </a:rPr>
              <a:t> holding the concatenation</a:t>
            </a:r>
          </a:p>
          <a:p>
            <a:pPr marL="342900" indent="-342900">
              <a:buFont typeface="Arial" pitchFamily="34" charset="0"/>
              <a:buChar char="•"/>
            </a:pPr>
            <a:r>
              <a:rPr lang="en-GB" sz="2000" dirty="0">
                <a:solidFill>
                  <a:schemeClr val="tx1">
                    <a:lumMod val="85000"/>
                    <a:lumOff val="15000"/>
                  </a:schemeClr>
                </a:solidFill>
                <a:latin typeface="Calibri" pitchFamily="34" charset="0"/>
              </a:rPr>
              <a:t>Invocation of the </a:t>
            </a:r>
            <a:r>
              <a:rPr lang="en-GB" b="1" dirty="0">
                <a:solidFill>
                  <a:schemeClr val="tx1">
                    <a:lumMod val="85000"/>
                    <a:lumOff val="15000"/>
                  </a:schemeClr>
                </a:solidFill>
                <a:latin typeface="Courier New" pitchFamily="49" charset="0"/>
                <a:cs typeface="Courier New" pitchFamily="49" charset="0"/>
              </a:rPr>
              <a:t>string::operator= </a:t>
            </a:r>
            <a:r>
              <a:rPr lang="en-GB" sz="2000" dirty="0">
                <a:solidFill>
                  <a:schemeClr val="tx1">
                    <a:lumMod val="85000"/>
                    <a:lumOff val="15000"/>
                  </a:schemeClr>
                </a:solidFill>
                <a:latin typeface="Calibri" pitchFamily="34" charset="0"/>
              </a:rPr>
              <a:t>to copy the concatenation</a:t>
            </a:r>
          </a:p>
          <a:p>
            <a:pPr marL="342900" indent="-342900">
              <a:buFont typeface="Arial" pitchFamily="34" charset="0"/>
              <a:buChar char="•"/>
            </a:pPr>
            <a:r>
              <a:rPr lang="en-GB" sz="2000" dirty="0">
                <a:solidFill>
                  <a:schemeClr val="tx1">
                    <a:lumMod val="85000"/>
                    <a:lumOff val="15000"/>
                  </a:schemeClr>
                </a:solidFill>
                <a:latin typeface="Calibri" pitchFamily="34" charset="0"/>
              </a:rPr>
              <a:t>Destruction of the temporary (</a:t>
            </a:r>
            <a:r>
              <a:rPr lang="en-GB" sz="2000" dirty="0" err="1">
                <a:solidFill>
                  <a:schemeClr val="tx1">
                    <a:lumMod val="85000"/>
                    <a:lumOff val="15000"/>
                  </a:schemeClr>
                </a:solidFill>
                <a:latin typeface="Calibri" pitchFamily="34" charset="0"/>
              </a:rPr>
              <a:t>r-value</a:t>
            </a:r>
            <a:r>
              <a:rPr lang="en-GB" sz="2000" dirty="0">
                <a:solidFill>
                  <a:schemeClr val="tx1">
                    <a:lumMod val="85000"/>
                    <a:lumOff val="15000"/>
                  </a:schemeClr>
                </a:solidFill>
                <a:latin typeface="Calibri" pitchFamily="34" charset="0"/>
              </a:rPr>
              <a:t>) object.</a:t>
            </a:r>
          </a:p>
          <a:p>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140750385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8767" y="627534"/>
            <a:ext cx="5219337" cy="4708981"/>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Why does: </a:t>
            </a:r>
            <a:r>
              <a:rPr lang="en-GB" b="1" dirty="0">
                <a:solidFill>
                  <a:schemeClr val="tx1">
                    <a:lumMod val="85000"/>
                    <a:lumOff val="15000"/>
                  </a:schemeClr>
                </a:solidFill>
                <a:latin typeface="Courier New" pitchFamily="49" charset="0"/>
                <a:cs typeface="Courier New" pitchFamily="49" charset="0"/>
              </a:rPr>
              <a:t>s3 = s1 + </a:t>
            </a:r>
            <a:r>
              <a:rPr lang="en-GB" b="1" dirty="0" smtClean="0">
                <a:solidFill>
                  <a:schemeClr val="tx1">
                    <a:lumMod val="85000"/>
                    <a:lumOff val="15000"/>
                  </a:schemeClr>
                </a:solidFill>
                <a:latin typeface="Courier New" pitchFamily="49" charset="0"/>
                <a:cs typeface="Courier New" pitchFamily="49" charset="0"/>
              </a:rPr>
              <a:t>s2</a:t>
            </a:r>
            <a:r>
              <a:rPr lang="en-GB" sz="2000" dirty="0" smtClean="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generate a </a:t>
            </a:r>
            <a:r>
              <a:rPr lang="en-GB" sz="2000" dirty="0" smtClean="0">
                <a:solidFill>
                  <a:schemeClr val="tx1">
                    <a:lumMod val="85000"/>
                    <a:lumOff val="15000"/>
                  </a:schemeClr>
                </a:solidFill>
                <a:latin typeface="Calibri" pitchFamily="34" charset="0"/>
              </a:rPr>
              <a:t>temporary in the first place?</a:t>
            </a:r>
            <a:endParaRPr lang="en-GB" sz="2000" dirty="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The reason for this is </a:t>
            </a:r>
            <a:r>
              <a:rPr lang="en-GB" sz="2000" dirty="0" smtClean="0">
                <a:solidFill>
                  <a:schemeClr val="tx1">
                    <a:lumMod val="85000"/>
                    <a:lumOff val="15000"/>
                  </a:schemeClr>
                </a:solidFill>
                <a:latin typeface="Calibri" pitchFamily="34" charset="0"/>
              </a:rPr>
              <a:t>that the </a:t>
            </a:r>
            <a:r>
              <a:rPr lang="en-GB" b="1" dirty="0" smtClean="0">
                <a:solidFill>
                  <a:schemeClr val="tx1">
                    <a:lumMod val="85000"/>
                    <a:lumOff val="15000"/>
                  </a:schemeClr>
                </a:solidFill>
                <a:latin typeface="Courier New" pitchFamily="49" charset="0"/>
                <a:cs typeface="Courier New" pitchFamily="49" charset="0"/>
              </a:rPr>
              <a:t>string</a:t>
            </a:r>
            <a:r>
              <a:rPr lang="en-GB" b="1" dirty="0">
                <a:solidFill>
                  <a:schemeClr val="tx1">
                    <a:lumMod val="85000"/>
                    <a:lumOff val="15000"/>
                  </a:schemeClr>
                </a:solidFill>
                <a:latin typeface="Courier New" pitchFamily="49" charset="0"/>
                <a:cs typeface="Courier New" pitchFamily="49" charset="0"/>
              </a:rPr>
              <a:t>::operator=()</a:t>
            </a:r>
            <a:r>
              <a:rPr lang="en-GB" sz="2000" dirty="0">
                <a:solidFill>
                  <a:schemeClr val="tx1">
                    <a:lumMod val="85000"/>
                    <a:lumOff val="15000"/>
                  </a:schemeClr>
                </a:solidFill>
                <a:latin typeface="Calibri" pitchFamily="34" charset="0"/>
              </a:rPr>
              <a:t> operator </a:t>
            </a:r>
            <a:r>
              <a:rPr lang="en-GB" sz="2000" dirty="0" smtClean="0">
                <a:solidFill>
                  <a:schemeClr val="tx1">
                    <a:lumMod val="85000"/>
                    <a:lumOff val="15000"/>
                  </a:schemeClr>
                </a:solidFill>
                <a:latin typeface="Calibri" pitchFamily="34" charset="0"/>
              </a:rPr>
              <a:t>gets to determine how the </a:t>
            </a:r>
            <a:r>
              <a:rPr lang="en-GB" sz="2000" dirty="0">
                <a:solidFill>
                  <a:schemeClr val="tx1">
                    <a:lumMod val="85000"/>
                    <a:lumOff val="15000"/>
                  </a:schemeClr>
                </a:solidFill>
                <a:latin typeface="Calibri" pitchFamily="34" charset="0"/>
              </a:rPr>
              <a:t>object </a:t>
            </a:r>
            <a:r>
              <a:rPr lang="en-GB" sz="2000" dirty="0" smtClean="0">
                <a:solidFill>
                  <a:schemeClr val="tx1">
                    <a:lumMod val="85000"/>
                    <a:lumOff val="15000"/>
                  </a:schemeClr>
                </a:solidFill>
                <a:latin typeface="Calibri" pitchFamily="34" charset="0"/>
              </a:rPr>
              <a:t>is assigned and it </a:t>
            </a:r>
            <a:r>
              <a:rPr lang="en-GB" sz="2000" dirty="0">
                <a:solidFill>
                  <a:schemeClr val="tx1">
                    <a:lumMod val="85000"/>
                    <a:lumOff val="15000"/>
                  </a:schemeClr>
                </a:solidFill>
                <a:latin typeface="Calibri" pitchFamily="34" charset="0"/>
              </a:rPr>
              <a:t>requires </a:t>
            </a:r>
            <a:r>
              <a:rPr lang="en-GB" sz="2000" dirty="0" smtClean="0">
                <a:solidFill>
                  <a:schemeClr val="tx1">
                    <a:lumMod val="85000"/>
                    <a:lumOff val="15000"/>
                  </a:schemeClr>
                </a:solidFill>
                <a:latin typeface="Calibri" pitchFamily="34" charset="0"/>
              </a:rPr>
              <a:t>an object </a:t>
            </a:r>
            <a:r>
              <a:rPr lang="en-GB" sz="2000" dirty="0">
                <a:solidFill>
                  <a:schemeClr val="tx1">
                    <a:lumMod val="85000"/>
                    <a:lumOff val="15000"/>
                  </a:schemeClr>
                </a:solidFill>
                <a:latin typeface="Calibri" pitchFamily="34" charset="0"/>
              </a:rPr>
              <a:t>as </a:t>
            </a:r>
            <a:r>
              <a:rPr lang="en-GB" sz="2000" dirty="0" smtClean="0">
                <a:solidFill>
                  <a:schemeClr val="tx1">
                    <a:lumMod val="85000"/>
                    <a:lumOff val="15000"/>
                  </a:schemeClr>
                </a:solidFill>
                <a:latin typeface="Calibri" pitchFamily="34" charset="0"/>
              </a:rPr>
              <a:t>its input</a:t>
            </a:r>
            <a:r>
              <a:rPr lang="en-GB" sz="2000" dirty="0">
                <a:solidFill>
                  <a:schemeClr val="tx1">
                    <a:lumMod val="85000"/>
                    <a:lumOff val="15000"/>
                  </a:schemeClr>
                </a:solidFill>
                <a:latin typeface="Calibri" pitchFamily="34" charset="0"/>
              </a:rPr>
              <a:t> </a:t>
            </a:r>
            <a:r>
              <a:rPr lang="en-GB" sz="2000" dirty="0" smtClean="0">
                <a:solidFill>
                  <a:schemeClr val="tx1">
                    <a:lumMod val="85000"/>
                    <a:lumOff val="15000"/>
                  </a:schemeClr>
                </a:solidFill>
                <a:latin typeface="Calibri" pitchFamily="34" charset="0"/>
              </a:rPr>
              <a:t>(temporary or otherwise).</a:t>
            </a:r>
            <a:endParaRPr lang="en-GB" sz="2000" dirty="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However, if </a:t>
            </a:r>
            <a:r>
              <a:rPr lang="en-GB" b="1" dirty="0">
                <a:solidFill>
                  <a:schemeClr val="tx1">
                    <a:lumMod val="85000"/>
                    <a:lumOff val="15000"/>
                  </a:schemeClr>
                </a:solidFill>
                <a:latin typeface="Courier New" pitchFamily="49" charset="0"/>
                <a:cs typeface="Courier New" pitchFamily="49" charset="0"/>
              </a:rPr>
              <a:t>s3</a:t>
            </a:r>
            <a:r>
              <a:rPr lang="en-GB" sz="2000" dirty="0">
                <a:solidFill>
                  <a:schemeClr val="tx1">
                    <a:lumMod val="85000"/>
                    <a:lumOff val="15000"/>
                  </a:schemeClr>
                </a:solidFill>
                <a:latin typeface="Calibri" pitchFamily="34" charset="0"/>
              </a:rPr>
              <a:t> is a brand new string </a:t>
            </a:r>
            <a:r>
              <a:rPr lang="en-GB" sz="2000" b="1" i="1" dirty="0">
                <a:solidFill>
                  <a:schemeClr val="tx1">
                    <a:lumMod val="85000"/>
                    <a:lumOff val="15000"/>
                  </a:schemeClr>
                </a:solidFill>
                <a:latin typeface="Calibri" pitchFamily="34" charset="0"/>
              </a:rPr>
              <a:t>that has yet to be constructed</a:t>
            </a:r>
            <a:r>
              <a:rPr lang="en-GB" sz="2000" dirty="0">
                <a:solidFill>
                  <a:schemeClr val="tx1">
                    <a:lumMod val="85000"/>
                    <a:lumOff val="15000"/>
                  </a:schemeClr>
                </a:solidFill>
                <a:latin typeface="Calibri" pitchFamily="34" charset="0"/>
              </a:rPr>
              <a:t>, then the compiler </a:t>
            </a:r>
            <a:r>
              <a:rPr lang="en-GB" sz="2000" dirty="0" smtClean="0">
                <a:solidFill>
                  <a:schemeClr val="tx1">
                    <a:lumMod val="85000"/>
                    <a:lumOff val="15000"/>
                  </a:schemeClr>
                </a:solidFill>
                <a:latin typeface="Calibri" pitchFamily="34" charset="0"/>
              </a:rPr>
              <a:t>can use </a:t>
            </a:r>
            <a:r>
              <a:rPr lang="en-GB" b="1" dirty="0">
                <a:solidFill>
                  <a:schemeClr val="tx1">
                    <a:lumMod val="85000"/>
                    <a:lumOff val="15000"/>
                  </a:schemeClr>
                </a:solidFill>
                <a:latin typeface="Courier New" pitchFamily="49" charset="0"/>
                <a:cs typeface="Courier New" pitchFamily="49" charset="0"/>
              </a:rPr>
              <a:t>s3</a:t>
            </a:r>
            <a:r>
              <a:rPr lang="en-GB" sz="2000" dirty="0">
                <a:solidFill>
                  <a:schemeClr val="tx1">
                    <a:lumMod val="85000"/>
                    <a:lumOff val="15000"/>
                  </a:schemeClr>
                </a:solidFill>
                <a:latin typeface="Calibri" pitchFamily="34" charset="0"/>
              </a:rPr>
              <a:t> as </a:t>
            </a:r>
            <a:r>
              <a:rPr lang="en-GB" sz="2000" dirty="0" smtClean="0">
                <a:solidFill>
                  <a:schemeClr val="tx1">
                    <a:lumMod val="85000"/>
                    <a:lumOff val="15000"/>
                  </a:schemeClr>
                </a:solidFill>
                <a:latin typeface="Calibri" pitchFamily="34" charset="0"/>
              </a:rPr>
              <a:t>the temporary </a:t>
            </a:r>
            <a:r>
              <a:rPr lang="en-GB" sz="2000" dirty="0">
                <a:solidFill>
                  <a:schemeClr val="tx1">
                    <a:lumMod val="85000"/>
                    <a:lumOff val="15000"/>
                  </a:schemeClr>
                </a:solidFill>
                <a:latin typeface="Calibri" pitchFamily="34" charset="0"/>
              </a:rPr>
              <a:t>object. </a:t>
            </a:r>
            <a:endParaRPr lang="en-GB" sz="2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This </a:t>
            </a:r>
            <a:r>
              <a:rPr lang="en-GB" sz="2000" dirty="0">
                <a:solidFill>
                  <a:schemeClr val="tx1">
                    <a:lumMod val="85000"/>
                    <a:lumOff val="15000"/>
                  </a:schemeClr>
                </a:solidFill>
                <a:latin typeface="Calibri" pitchFamily="34" charset="0"/>
              </a:rPr>
              <a:t>is known as the </a:t>
            </a:r>
            <a:r>
              <a:rPr lang="en-GB" sz="2000" b="1" i="1" dirty="0">
                <a:solidFill>
                  <a:schemeClr val="tx1">
                    <a:lumMod val="85000"/>
                    <a:lumOff val="15000"/>
                  </a:schemeClr>
                </a:solidFill>
                <a:latin typeface="Calibri" pitchFamily="34" charset="0"/>
              </a:rPr>
              <a:t>return value </a:t>
            </a:r>
            <a:r>
              <a:rPr lang="en-GB" sz="2000" b="1" i="1" dirty="0" smtClean="0">
                <a:solidFill>
                  <a:schemeClr val="tx1">
                    <a:lumMod val="85000"/>
                    <a:lumOff val="15000"/>
                  </a:schemeClr>
                </a:solidFill>
                <a:latin typeface="Calibri" pitchFamily="34" charset="0"/>
              </a:rPr>
              <a:t>optimisation</a:t>
            </a:r>
            <a:r>
              <a:rPr lang="en-GB" sz="2000" dirty="0" smtClean="0">
                <a:solidFill>
                  <a:schemeClr val="tx1">
                    <a:lumMod val="85000"/>
                    <a:lumOff val="15000"/>
                  </a:schemeClr>
                </a:solidFill>
                <a:latin typeface="Calibri" pitchFamily="34" charset="0"/>
              </a:rPr>
              <a:t>.</a:t>
            </a:r>
            <a:endParaRPr lang="en-GB" sz="2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p:txBody>
      </p:sp>
      <p:sp>
        <p:nvSpPr>
          <p:cNvPr id="4" name="TextBox 3"/>
          <p:cNvSpPr txBox="1"/>
          <p:nvPr/>
        </p:nvSpPr>
        <p:spPr>
          <a:xfrm>
            <a:off x="5868144" y="136784"/>
            <a:ext cx="3240360" cy="400110"/>
          </a:xfrm>
          <a:prstGeom prst="rect">
            <a:avLst/>
          </a:prstGeom>
          <a:noFill/>
        </p:spPr>
        <p:txBody>
          <a:bodyPr wrap="square" rtlCol="0">
            <a:spAutoFit/>
          </a:bodyPr>
          <a:lstStyle/>
          <a:p>
            <a:pPr algn="r"/>
            <a:r>
              <a:rPr lang="en-GB" sz="2000" cap="small" dirty="0" smtClean="0">
                <a:solidFill>
                  <a:schemeClr val="tx1">
                    <a:lumMod val="85000"/>
                    <a:lumOff val="15000"/>
                  </a:schemeClr>
                </a:solidFill>
                <a:latin typeface="Calibri" pitchFamily="34" charset="0"/>
              </a:rPr>
              <a:t>Return by Value</a:t>
            </a:r>
            <a:endParaRPr lang="en-GB" sz="2000" cap="small" dirty="0">
              <a:solidFill>
                <a:schemeClr val="tx1">
                  <a:lumMod val="85000"/>
                  <a:lumOff val="15000"/>
                </a:schemeClr>
              </a:solidFill>
              <a:latin typeface="Calibri" pitchFamily="34"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7342" y="388810"/>
            <a:ext cx="4133130" cy="4133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324346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36746"/>
            <a:ext cx="3744416" cy="480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4139952" y="267494"/>
            <a:ext cx="4712311"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GB" sz="1800" dirty="0" smtClean="0">
                <a:solidFill>
                  <a:schemeClr val="tx1"/>
                </a:solidFill>
                <a:effectLst/>
                <a:latin typeface="Calibri" pitchFamily="34" charset="0"/>
              </a:rPr>
              <a:t>Minimize </a:t>
            </a:r>
            <a:r>
              <a:rPr lang="en-GB" sz="1800" dirty="0">
                <a:solidFill>
                  <a:schemeClr val="tx1"/>
                </a:solidFill>
                <a:effectLst/>
                <a:latin typeface="Calibri" pitchFamily="34" charset="0"/>
              </a:rPr>
              <a:t>memory management calls. </a:t>
            </a:r>
          </a:p>
          <a:p>
            <a:pPr marL="0" indent="0">
              <a:buNone/>
            </a:pPr>
            <a:endParaRPr lang="en-GB" sz="1000" dirty="0">
              <a:solidFill>
                <a:schemeClr val="tx1"/>
              </a:solidFill>
              <a:effectLst/>
              <a:latin typeface="Calibri" pitchFamily="34" charset="0"/>
            </a:endParaRPr>
          </a:p>
          <a:p>
            <a:pPr marL="0" indent="0">
              <a:buNone/>
            </a:pPr>
            <a:r>
              <a:rPr lang="en-GB" sz="1800" dirty="0" smtClean="0">
                <a:solidFill>
                  <a:schemeClr val="tx1"/>
                </a:solidFill>
                <a:effectLst/>
                <a:latin typeface="Calibri" pitchFamily="34" charset="0"/>
              </a:rPr>
              <a:t>Write </a:t>
            </a:r>
            <a:r>
              <a:rPr lang="en-GB" sz="1800" dirty="0">
                <a:solidFill>
                  <a:schemeClr val="tx1"/>
                </a:solidFill>
                <a:effectLst/>
                <a:latin typeface="Calibri" pitchFamily="34" charset="0"/>
              </a:rPr>
              <a:t>cache-friendly </a:t>
            </a:r>
            <a:r>
              <a:rPr lang="en-GB" sz="1800">
                <a:solidFill>
                  <a:schemeClr val="tx1"/>
                </a:solidFill>
                <a:effectLst/>
                <a:latin typeface="Calibri" pitchFamily="34" charset="0"/>
              </a:rPr>
              <a:t>code</a:t>
            </a:r>
            <a:r>
              <a:rPr lang="en-GB" sz="1800" smtClean="0">
                <a:solidFill>
                  <a:schemeClr val="tx1"/>
                </a:solidFill>
                <a:effectLst/>
                <a:latin typeface="Calibri" pitchFamily="34" charset="0"/>
              </a:rPr>
              <a:t>.</a:t>
            </a:r>
            <a:endParaRPr lang="en-GB" sz="1800" dirty="0">
              <a:solidFill>
                <a:schemeClr val="tx1"/>
              </a:solidFill>
              <a:effectLst/>
              <a:latin typeface="Calibri" pitchFamily="34" charset="0"/>
            </a:endParaRPr>
          </a:p>
        </p:txBody>
      </p:sp>
      <p:sp>
        <p:nvSpPr>
          <p:cNvPr id="4" name="Title 1"/>
          <p:cNvSpPr txBox="1">
            <a:spLocks/>
          </p:cNvSpPr>
          <p:nvPr/>
        </p:nvSpPr>
        <p:spPr>
          <a:xfrm>
            <a:off x="107504" y="110293"/>
            <a:ext cx="3704199"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l">
              <a:buFont typeface="Georgia" pitchFamily="18" charset="0"/>
              <a:buNone/>
            </a:pPr>
            <a:r>
              <a:rPr lang="en-GB" sz="2800" dirty="0" smtClean="0">
                <a:solidFill>
                  <a:schemeClr val="tx1"/>
                </a:solidFill>
                <a:effectLst/>
                <a:latin typeface="Calibri" pitchFamily="34" charset="0"/>
              </a:rPr>
              <a:t>Key takeaways:</a:t>
            </a:r>
            <a:endParaRPr lang="en-GB" sz="2800" dirty="0">
              <a:solidFill>
                <a:schemeClr val="tx1"/>
              </a:solidFill>
              <a:effectLst/>
              <a:latin typeface="Calibri" pitchFamily="34" charset="0"/>
            </a:endParaRPr>
          </a:p>
        </p:txBody>
      </p:sp>
    </p:spTree>
    <p:extLst>
      <p:ext uri="{BB962C8B-B14F-4D97-AF65-F5344CB8AC3E}">
        <p14:creationId xmlns:p14="http://schemas.microsoft.com/office/powerpoint/2010/main" val="321324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0538"/>
            <a:ext cx="9144000" cy="5164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165" y="-1"/>
            <a:ext cx="7728403" cy="5143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971600" y="1203598"/>
            <a:ext cx="2016224"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None/>
            </a:pPr>
            <a:r>
              <a:rPr lang="en-GB" dirty="0" smtClean="0">
                <a:solidFill>
                  <a:schemeClr val="tx1"/>
                </a:solidFill>
                <a:effectLst/>
                <a:latin typeface="Calibri" pitchFamily="34" charset="0"/>
              </a:rPr>
              <a:t>Stack or Heap</a:t>
            </a:r>
            <a:endParaRPr lang="en-GB" dirty="0">
              <a:solidFill>
                <a:schemeClr val="tx1"/>
              </a:solidFill>
              <a:effectLst/>
              <a:latin typeface="Calibri" pitchFamily="34" charset="0"/>
            </a:endParaRPr>
          </a:p>
        </p:txBody>
      </p:sp>
    </p:spTree>
    <p:extLst>
      <p:ext uri="{BB962C8B-B14F-4D97-AF65-F5344CB8AC3E}">
        <p14:creationId xmlns:p14="http://schemas.microsoft.com/office/powerpoint/2010/main" val="263789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187597936"/>
              </p:ext>
            </p:extLst>
          </p:nvPr>
        </p:nvGraphicFramePr>
        <p:xfrm>
          <a:off x="4211960" y="720471"/>
          <a:ext cx="4680520" cy="1394460"/>
        </p:xfrm>
        <a:graphic>
          <a:graphicData uri="http://schemas.openxmlformats.org/drawingml/2006/table">
            <a:tbl>
              <a:tblPr firstRow="1" firstCol="1" bandRow="1">
                <a:tableStyleId>{3B4B98B0-60AC-42C2-AFA5-B58CD77FA1E5}</a:tableStyleId>
              </a:tblPr>
              <a:tblGrid>
                <a:gridCol w="392188"/>
                <a:gridCol w="4288332"/>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da-DK" sz="1400" b="1" dirty="0" smtClean="0">
                          <a:solidFill>
                            <a:srgbClr val="0000FF"/>
                          </a:solidFill>
                          <a:latin typeface="Courier New" pitchFamily="49" charset="0"/>
                          <a:cs typeface="Courier New" pitchFamily="49" charset="0"/>
                        </a:rPr>
                        <a:t>void</a:t>
                      </a:r>
                      <a:r>
                        <a:rPr lang="da-DK" sz="1400" b="1" dirty="0" smtClean="0">
                          <a:solidFill>
                            <a:prstClr val="black"/>
                          </a:solidFill>
                          <a:latin typeface="Courier New" pitchFamily="49" charset="0"/>
                          <a:cs typeface="Courier New" pitchFamily="49" charset="0"/>
                        </a:rPr>
                        <a:t> foo()</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noFill/>
                  </a:tcPr>
                </a:tc>
                <a:tc>
                  <a:txBody>
                    <a:bodyPr/>
                    <a:lstStyle/>
                    <a:p>
                      <a:r>
                        <a:rPr lang="en-GB" sz="1400" b="1" dirty="0" smtClean="0">
                          <a:latin typeface="Courier New" pitchFamily="49" charset="0"/>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 3</a:t>
                      </a:r>
                      <a:endParaRPr lang="en-GB" sz="1100" b="0" dirty="0">
                        <a:solidFill>
                          <a:schemeClr val="bg1">
                            <a:lumMod val="65000"/>
                          </a:schemeClr>
                        </a:solidFill>
                        <a:effectLst/>
                        <a:latin typeface="Calibri"/>
                        <a:ea typeface="Calibri"/>
                        <a:cs typeface="Times New Roman"/>
                      </a:endParaRPr>
                    </a:p>
                  </a:txBody>
                  <a:tcPr marL="9525" marR="9525" marT="9525" marB="9525">
                    <a:lnR w="12700" cap="flat" cmpd="sng" algn="ctr">
                      <a:solidFill>
                        <a:schemeClr val="tx1"/>
                      </a:solidFill>
                      <a:prstDash val="solid"/>
                      <a:round/>
                      <a:headEnd type="none" w="med" len="med"/>
                      <a:tailEnd type="none" w="med" len="med"/>
                    </a:lnR>
                    <a:lnT>
                      <a:noFill/>
                    </a:lnT>
                    <a:noFill/>
                  </a:tcPr>
                </a:tc>
                <a:tc>
                  <a:txBody>
                    <a:bodyPr/>
                    <a:lstStyle/>
                    <a:p>
                      <a:r>
                        <a:rPr lang="en-GB" sz="1400" b="1" dirty="0" smtClean="0">
                          <a:latin typeface="Courier New" pitchFamily="49" charset="0"/>
                          <a:cs typeface="Courier New" pitchFamily="49" charset="0"/>
                        </a:rPr>
                        <a:t>   </a:t>
                      </a:r>
                      <a:r>
                        <a:rPr lang="en-GB" sz="1400" b="1" dirty="0" err="1" smtClean="0">
                          <a:latin typeface="Courier New" pitchFamily="49" charset="0"/>
                          <a:cs typeface="Courier New" pitchFamily="49" charset="0"/>
                        </a:rPr>
                        <a:t>SomeCass</a:t>
                      </a:r>
                      <a:r>
                        <a:rPr lang="en-GB" sz="1400" b="1" dirty="0" smtClean="0">
                          <a:latin typeface="Courier New" pitchFamily="49" charset="0"/>
                          <a:cs typeface="Courier New" pitchFamily="49" charset="0"/>
                        </a:rPr>
                        <a:t> *</a:t>
                      </a:r>
                      <a:r>
                        <a:rPr lang="en-GB" sz="1400" b="1" dirty="0" err="1" smtClean="0">
                          <a:solidFill>
                            <a:prstClr val="black"/>
                          </a:solidFill>
                          <a:latin typeface="Courier New" pitchFamily="49" charset="0"/>
                          <a:cs typeface="Courier New" pitchFamily="49" charset="0"/>
                        </a:rPr>
                        <a:t>ptrObj</a:t>
                      </a:r>
                      <a:r>
                        <a:rPr lang="en-GB" sz="1400" b="1" baseline="0" dirty="0" smtClean="0">
                          <a:solidFill>
                            <a:prstClr val="black"/>
                          </a:solidFill>
                          <a:latin typeface="Courier New" pitchFamily="49" charset="0"/>
                          <a:cs typeface="Courier New" pitchFamily="49" charset="0"/>
                        </a:rPr>
                        <a:t> </a:t>
                      </a:r>
                      <a:r>
                        <a:rPr lang="en-GB" sz="1400" b="1" baseline="0" dirty="0" smtClean="0">
                          <a:latin typeface="Courier New" pitchFamily="49" charset="0"/>
                          <a:cs typeface="Courier New" pitchFamily="49" charset="0"/>
                        </a:rPr>
                        <a:t>= </a:t>
                      </a:r>
                      <a:r>
                        <a:rPr lang="en-GB" sz="1400" b="1" baseline="0" dirty="0" smtClean="0">
                          <a:solidFill>
                            <a:srgbClr val="0000FF"/>
                          </a:solidFill>
                          <a:latin typeface="Courier New" pitchFamily="49" charset="0"/>
                          <a:cs typeface="Courier New" pitchFamily="49" charset="0"/>
                        </a:rPr>
                        <a:t>new</a:t>
                      </a:r>
                      <a:r>
                        <a:rPr lang="en-GB" sz="1400" b="1" baseline="0" dirty="0" smtClean="0">
                          <a:solidFill>
                            <a:prstClr val="black"/>
                          </a:solidFill>
                          <a:latin typeface="Courier New" pitchFamily="49" charset="0"/>
                          <a:cs typeface="Courier New" pitchFamily="49" charset="0"/>
                        </a:rPr>
                        <a:t> </a:t>
                      </a:r>
                      <a:r>
                        <a:rPr lang="en-GB" sz="1400" b="1" baseline="0" dirty="0" err="1" smtClean="0">
                          <a:latin typeface="Courier New" pitchFamily="49" charset="0"/>
                          <a:cs typeface="Courier New" pitchFamily="49" charset="0"/>
                        </a:rPr>
                        <a:t>SomeClass</a:t>
                      </a:r>
                      <a:r>
                        <a:rPr lang="en-GB" sz="1400" b="1" baseline="0" dirty="0" smtClean="0">
                          <a:latin typeface="Courier New" pitchFamily="49" charset="0"/>
                          <a:cs typeface="Courier New" pitchFamily="49" charset="0"/>
                        </a:rPr>
                        <a:t>();</a:t>
                      </a:r>
                      <a:endParaRPr lang="en-GB" sz="1400" b="1" dirty="0" smtClean="0">
                        <a:solidFill>
                          <a:srgbClr val="00800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4</a:t>
                      </a:r>
                      <a:endParaRPr lang="en-GB" sz="1100" b="0" dirty="0">
                        <a:solidFill>
                          <a:schemeClr val="bg1">
                            <a:lumMod val="65000"/>
                          </a:schemeClr>
                        </a:solidFill>
                        <a:effectLst/>
                        <a:latin typeface="Calibri"/>
                        <a:ea typeface="Calibri"/>
                        <a:cs typeface="Times New Roman"/>
                      </a:endParaRPr>
                    </a:p>
                  </a:txBody>
                  <a:tcPr marL="9525" marR="9525" marT="9525" marB="9525">
                    <a:lnR w="12700" cap="flat" cmpd="sng" algn="ctr">
                      <a:solidFill>
                        <a:schemeClr val="tx1"/>
                      </a:solidFill>
                      <a:prstDash val="solid"/>
                      <a:round/>
                      <a:headEnd type="none" w="med" len="med"/>
                      <a:tailEnd type="none" w="med" len="med"/>
                    </a:lnR>
                    <a:lnB>
                      <a:noFill/>
                    </a:lnB>
                    <a:noFill/>
                  </a:tcPr>
                </a:tc>
                <a:tc>
                  <a:txBody>
                    <a:bodyPr/>
                    <a:lstStyle/>
                    <a:p>
                      <a:r>
                        <a:rPr lang="en-GB" sz="1400" b="1" dirty="0" smtClean="0">
                          <a:solidFill>
                            <a:srgbClr val="008000"/>
                          </a:solidFill>
                          <a:latin typeface="Courier New" pitchFamily="49" charset="0"/>
                          <a:cs typeface="Courier New" pitchFamily="49" charset="0"/>
                        </a:rPr>
                        <a:t>   //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a:noFill/>
                    </a:lnB>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r>
                        <a:rPr lang="en-GB" sz="1400" b="1" dirty="0" smtClean="0">
                          <a:solidFill>
                            <a:srgbClr val="0000FF"/>
                          </a:solidFill>
                          <a:latin typeface="Courier New" pitchFamily="49" charset="0"/>
                          <a:cs typeface="Courier New" pitchFamily="49" charset="0"/>
                        </a:rPr>
                        <a:t>   delete </a:t>
                      </a:r>
                      <a:r>
                        <a:rPr lang="en-GB" sz="1400" b="1" dirty="0" smtClean="0">
                          <a:solidFill>
                            <a:prstClr val="black"/>
                          </a:solidFill>
                          <a:latin typeface="Courier New" pitchFamily="49" charset="0"/>
                          <a:cs typeface="Courier New" pitchFamily="49" charset="0"/>
                        </a:rPr>
                        <a:t>*</a:t>
                      </a:r>
                      <a:r>
                        <a:rPr lang="en-GB" sz="1400" b="1" dirty="0" err="1" smtClean="0">
                          <a:solidFill>
                            <a:prstClr val="black"/>
                          </a:solidFill>
                          <a:latin typeface="Courier New" pitchFamily="49" charset="0"/>
                          <a:cs typeface="Courier New" pitchFamily="49" charset="0"/>
                        </a:rPr>
                        <a:t>ptrObj</a:t>
                      </a:r>
                      <a:r>
                        <a:rPr lang="en-GB" sz="1400" b="1" dirty="0" smtClean="0">
                          <a:solidFill>
                            <a:prstClr val="black"/>
                          </a:solidFill>
                          <a:latin typeface="Courier New" pitchFamily="49" charset="0"/>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6</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r>
                        <a:rPr lang="en-GB" sz="1400" b="1" dirty="0" smtClean="0">
                          <a:latin typeface="Courier New" pitchFamily="49" charset="0"/>
                          <a:cs typeface="Courier New" pitchFamily="49" charset="0"/>
                        </a:rPr>
                        <a:t>}</a:t>
                      </a:r>
                      <a:endParaRPr lang="en-GB" sz="1400" b="1" dirty="0" smtClean="0">
                        <a:solidFill>
                          <a:srgbClr val="00800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4249338092"/>
              </p:ext>
            </p:extLst>
          </p:nvPr>
        </p:nvGraphicFramePr>
        <p:xfrm>
          <a:off x="4211960" y="2907019"/>
          <a:ext cx="4680520" cy="1162050"/>
        </p:xfrm>
        <a:graphic>
          <a:graphicData uri="http://schemas.openxmlformats.org/drawingml/2006/table">
            <a:tbl>
              <a:tblPr firstRow="1" firstCol="1" bandRow="1">
                <a:tableStyleId>{3B4B98B0-60AC-42C2-AFA5-B58CD77FA1E5}</a:tableStyleId>
              </a:tblPr>
              <a:tblGrid>
                <a:gridCol w="392188"/>
                <a:gridCol w="4288332"/>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da-DK" sz="1400" b="1" dirty="0" smtClean="0">
                          <a:solidFill>
                            <a:srgbClr val="0000FF"/>
                          </a:solidFill>
                          <a:latin typeface="Courier New" pitchFamily="49" charset="0"/>
                          <a:cs typeface="Courier New" pitchFamily="49" charset="0"/>
                        </a:rPr>
                        <a:t>void</a:t>
                      </a:r>
                      <a:r>
                        <a:rPr lang="da-DK" sz="1400" b="1" dirty="0" smtClean="0">
                          <a:solidFill>
                            <a:prstClr val="black"/>
                          </a:solidFill>
                          <a:latin typeface="Courier New" pitchFamily="49" charset="0"/>
                          <a:cs typeface="Courier New" pitchFamily="49" charset="0"/>
                        </a:rPr>
                        <a:t> foo()</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noFill/>
                  </a:tcPr>
                </a:tc>
                <a:tc>
                  <a:txBody>
                    <a:bodyPr/>
                    <a:lstStyle/>
                    <a:p>
                      <a:r>
                        <a:rPr lang="en-GB" sz="1400" b="1" dirty="0" smtClean="0">
                          <a:latin typeface="Courier New" pitchFamily="49" charset="0"/>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 3</a:t>
                      </a:r>
                      <a:endParaRPr lang="en-GB" sz="1100" b="0" dirty="0">
                        <a:solidFill>
                          <a:schemeClr val="bg1">
                            <a:lumMod val="65000"/>
                          </a:schemeClr>
                        </a:solidFill>
                        <a:effectLst/>
                        <a:latin typeface="Calibri"/>
                        <a:ea typeface="Calibri"/>
                        <a:cs typeface="Times New Roman"/>
                      </a:endParaRPr>
                    </a:p>
                  </a:txBody>
                  <a:tcPr marL="9525" marR="9525" marT="9525" marB="9525">
                    <a:lnR w="12700" cap="flat" cmpd="sng" algn="ctr">
                      <a:solidFill>
                        <a:schemeClr val="tx1"/>
                      </a:solidFill>
                      <a:prstDash val="solid"/>
                      <a:round/>
                      <a:headEnd type="none" w="med" len="med"/>
                      <a:tailEnd type="none" w="med" len="med"/>
                    </a:lnR>
                    <a:lnT>
                      <a:noFill/>
                    </a:lnT>
                    <a:noFill/>
                  </a:tcPr>
                </a:tc>
                <a:tc>
                  <a:txBody>
                    <a:bodyPr/>
                    <a:lstStyle/>
                    <a:p>
                      <a:r>
                        <a:rPr lang="en-GB" sz="1400" b="1" dirty="0" smtClean="0">
                          <a:latin typeface="Courier New" pitchFamily="49" charset="0"/>
                          <a:cs typeface="Courier New" pitchFamily="49" charset="0"/>
                        </a:rPr>
                        <a:t>   </a:t>
                      </a:r>
                      <a:r>
                        <a:rPr lang="en-GB" sz="1400" b="1" dirty="0" err="1" smtClean="0">
                          <a:latin typeface="Courier New" pitchFamily="49" charset="0"/>
                          <a:cs typeface="Courier New" pitchFamily="49" charset="0"/>
                        </a:rPr>
                        <a:t>SomeCass</a:t>
                      </a:r>
                      <a:r>
                        <a:rPr lang="en-GB" sz="1400" b="1" dirty="0" smtClean="0">
                          <a:latin typeface="Courier New" pitchFamily="49" charset="0"/>
                          <a:cs typeface="Courier New" pitchFamily="49" charset="0"/>
                        </a:rPr>
                        <a:t> </a:t>
                      </a:r>
                      <a:r>
                        <a:rPr lang="en-GB" sz="1400" b="1" baseline="0" dirty="0" err="1" smtClean="0">
                          <a:latin typeface="Courier New" pitchFamily="49" charset="0"/>
                          <a:cs typeface="Courier New" pitchFamily="49" charset="0"/>
                        </a:rPr>
                        <a:t>someClass</a:t>
                      </a:r>
                      <a:r>
                        <a:rPr lang="en-GB" sz="1400" b="1" baseline="0" dirty="0" smtClean="0">
                          <a:latin typeface="Courier New" pitchFamily="49" charset="0"/>
                          <a:cs typeface="Courier New" pitchFamily="49" charset="0"/>
                        </a:rPr>
                        <a:t>;</a:t>
                      </a:r>
                      <a:endParaRPr lang="en-GB" sz="1400" b="1" dirty="0" smtClean="0">
                        <a:solidFill>
                          <a:srgbClr val="00800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4</a:t>
                      </a:r>
                      <a:endParaRPr lang="en-GB" sz="1100" b="0" dirty="0">
                        <a:solidFill>
                          <a:schemeClr val="bg1">
                            <a:lumMod val="65000"/>
                          </a:schemeClr>
                        </a:solidFill>
                        <a:effectLst/>
                        <a:latin typeface="Calibri"/>
                        <a:ea typeface="Calibri"/>
                        <a:cs typeface="Times New Roman"/>
                      </a:endParaRPr>
                    </a:p>
                  </a:txBody>
                  <a:tcPr marL="9525" marR="9525" marT="9525" marB="9525">
                    <a:lnR w="12700" cap="flat" cmpd="sng" algn="ctr">
                      <a:solidFill>
                        <a:schemeClr val="tx1"/>
                      </a:solidFill>
                      <a:prstDash val="solid"/>
                      <a:round/>
                      <a:headEnd type="none" w="med" len="med"/>
                      <a:tailEnd type="none" w="med" len="med"/>
                    </a:lnR>
                    <a:lnB>
                      <a:noFill/>
                    </a:lnB>
                    <a:noFill/>
                  </a:tcPr>
                </a:tc>
                <a:tc>
                  <a:txBody>
                    <a:bodyPr/>
                    <a:lstStyle/>
                    <a:p>
                      <a:r>
                        <a:rPr lang="en-GB" sz="1400" b="1" dirty="0" smtClean="0">
                          <a:solidFill>
                            <a:srgbClr val="008000"/>
                          </a:solidFill>
                          <a:latin typeface="Courier New" pitchFamily="49" charset="0"/>
                          <a:cs typeface="Courier New" pitchFamily="49" charset="0"/>
                        </a:rPr>
                        <a:t>   //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a:noFill/>
                    </a:lnB>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r>
                        <a:rPr lang="en-GB" sz="1400" b="1" dirty="0" smtClean="0">
                          <a:latin typeface="Courier New" pitchFamily="49" charset="0"/>
                          <a:cs typeface="Courier New" pitchFamily="49" charset="0"/>
                        </a:rPr>
                        <a:t>}</a:t>
                      </a:r>
                      <a:endParaRPr lang="en-GB" sz="1400" b="1" dirty="0" smtClean="0">
                        <a:solidFill>
                          <a:srgbClr val="00800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TextBox 3"/>
          <p:cNvSpPr txBox="1"/>
          <p:nvPr/>
        </p:nvSpPr>
        <p:spPr>
          <a:xfrm>
            <a:off x="288767" y="627534"/>
            <a:ext cx="3923193" cy="2400657"/>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Allocating and </a:t>
            </a:r>
            <a:r>
              <a:rPr lang="en-GB" sz="2000" dirty="0" err="1">
                <a:solidFill>
                  <a:schemeClr val="tx1">
                    <a:lumMod val="85000"/>
                    <a:lumOff val="15000"/>
                  </a:schemeClr>
                </a:solidFill>
                <a:latin typeface="Calibri" pitchFamily="34" charset="0"/>
              </a:rPr>
              <a:t>deallocating</a:t>
            </a:r>
            <a:r>
              <a:rPr lang="en-GB" sz="2000" dirty="0">
                <a:solidFill>
                  <a:schemeClr val="tx1">
                    <a:lumMod val="85000"/>
                    <a:lumOff val="15000"/>
                  </a:schemeClr>
                </a:solidFill>
                <a:latin typeface="Calibri" pitchFamily="34" charset="0"/>
              </a:rPr>
              <a:t> heap memory is a relatively expensive operation (using the </a:t>
            </a:r>
            <a:r>
              <a:rPr lang="en-GB" b="1" dirty="0">
                <a:solidFill>
                  <a:schemeClr val="tx1">
                    <a:lumMod val="85000"/>
                    <a:lumOff val="15000"/>
                  </a:schemeClr>
                </a:solidFill>
                <a:latin typeface="Courier New" pitchFamily="49" charset="0"/>
                <a:cs typeface="Courier New" pitchFamily="49" charset="0"/>
              </a:rPr>
              <a:t>new</a:t>
            </a:r>
            <a:r>
              <a:rPr lang="en-GB" sz="2000" dirty="0">
                <a:solidFill>
                  <a:schemeClr val="tx1">
                    <a:lumMod val="85000"/>
                    <a:lumOff val="15000"/>
                  </a:schemeClr>
                </a:solidFill>
                <a:latin typeface="Calibri" pitchFamily="34" charset="0"/>
              </a:rPr>
              <a:t> and </a:t>
            </a:r>
            <a:r>
              <a:rPr lang="en-GB" b="1" dirty="0">
                <a:solidFill>
                  <a:schemeClr val="tx1">
                    <a:lumMod val="85000"/>
                    <a:lumOff val="15000"/>
                  </a:schemeClr>
                </a:solidFill>
                <a:latin typeface="Courier New" pitchFamily="49" charset="0"/>
                <a:cs typeface="Courier New" pitchFamily="49" charset="0"/>
              </a:rPr>
              <a:t>delete</a:t>
            </a:r>
            <a:r>
              <a:rPr lang="en-GB" sz="2000" dirty="0">
                <a:solidFill>
                  <a:schemeClr val="tx1">
                    <a:lumMod val="85000"/>
                    <a:lumOff val="15000"/>
                  </a:schemeClr>
                </a:solidFill>
                <a:latin typeface="Calibri" pitchFamily="34" charset="0"/>
              </a:rPr>
              <a:t> keywords). </a:t>
            </a: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If possible </a:t>
            </a:r>
            <a:r>
              <a:rPr lang="en-GB" sz="2000" dirty="0" smtClean="0">
                <a:solidFill>
                  <a:schemeClr val="tx1">
                    <a:lumMod val="85000"/>
                    <a:lumOff val="15000"/>
                  </a:schemeClr>
                </a:solidFill>
                <a:latin typeface="Calibri" pitchFamily="34" charset="0"/>
              </a:rPr>
              <a:t>allocating objects/data </a:t>
            </a:r>
            <a:r>
              <a:rPr lang="en-GB" sz="2000" dirty="0">
                <a:solidFill>
                  <a:schemeClr val="tx1">
                    <a:lumMod val="85000"/>
                    <a:lumOff val="15000"/>
                  </a:schemeClr>
                </a:solidFill>
                <a:latin typeface="Calibri" pitchFamily="34" charset="0"/>
              </a:rPr>
              <a:t>on the stack </a:t>
            </a:r>
            <a:r>
              <a:rPr lang="en-GB" sz="2000" dirty="0" smtClean="0">
                <a:solidFill>
                  <a:schemeClr val="tx1">
                    <a:lumMod val="85000"/>
                    <a:lumOff val="15000"/>
                  </a:schemeClr>
                </a:solidFill>
                <a:latin typeface="Calibri" pitchFamily="34" charset="0"/>
              </a:rPr>
              <a:t>permits </a:t>
            </a:r>
            <a:r>
              <a:rPr lang="en-GB" sz="2000" dirty="0">
                <a:solidFill>
                  <a:schemeClr val="tx1">
                    <a:lumMod val="85000"/>
                    <a:lumOff val="15000"/>
                  </a:schemeClr>
                </a:solidFill>
                <a:latin typeface="Calibri" pitchFamily="34" charset="0"/>
              </a:rPr>
              <a:t>faster </a:t>
            </a:r>
            <a:r>
              <a:rPr lang="en-GB" sz="2000" dirty="0" smtClean="0">
                <a:solidFill>
                  <a:schemeClr val="tx1">
                    <a:lumMod val="85000"/>
                    <a:lumOff val="15000"/>
                  </a:schemeClr>
                </a:solidFill>
                <a:latin typeface="Calibri" pitchFamily="34" charset="0"/>
              </a:rPr>
              <a:t>assignment/release </a:t>
            </a:r>
            <a:r>
              <a:rPr lang="en-GB" sz="2000" dirty="0">
                <a:solidFill>
                  <a:schemeClr val="tx1">
                    <a:lumMod val="85000"/>
                    <a:lumOff val="15000"/>
                  </a:schemeClr>
                </a:solidFill>
                <a:latin typeface="Calibri" pitchFamily="34" charset="0"/>
              </a:rPr>
              <a:t>of </a:t>
            </a:r>
            <a:r>
              <a:rPr lang="en-GB" sz="2000" dirty="0" smtClean="0">
                <a:solidFill>
                  <a:schemeClr val="tx1">
                    <a:lumMod val="85000"/>
                    <a:lumOff val="15000"/>
                  </a:schemeClr>
                </a:solidFill>
                <a:latin typeface="Calibri" pitchFamily="34" charset="0"/>
              </a:rPr>
              <a:t>memory.</a:t>
            </a:r>
            <a:endParaRPr lang="en-GB" sz="2000" dirty="0">
              <a:solidFill>
                <a:schemeClr val="tx1">
                  <a:lumMod val="85000"/>
                  <a:lumOff val="15000"/>
                </a:schemeClr>
              </a:solidFill>
              <a:latin typeface="Calibri" pitchFamily="34" charset="0"/>
            </a:endParaRPr>
          </a:p>
        </p:txBody>
      </p:sp>
      <p:sp>
        <p:nvSpPr>
          <p:cNvPr id="5" name="TextBox 4"/>
          <p:cNvSpPr txBox="1"/>
          <p:nvPr/>
        </p:nvSpPr>
        <p:spPr>
          <a:xfrm>
            <a:off x="4465230" y="267494"/>
            <a:ext cx="3563154" cy="400110"/>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Instance created on the heap.</a:t>
            </a:r>
            <a:endParaRPr lang="en-GB" sz="2000" dirty="0">
              <a:solidFill>
                <a:schemeClr val="tx1">
                  <a:lumMod val="85000"/>
                  <a:lumOff val="15000"/>
                </a:schemeClr>
              </a:solidFill>
              <a:latin typeface="Calibri" pitchFamily="34" charset="0"/>
            </a:endParaRPr>
          </a:p>
        </p:txBody>
      </p:sp>
      <p:sp>
        <p:nvSpPr>
          <p:cNvPr id="6" name="TextBox 5"/>
          <p:cNvSpPr txBox="1"/>
          <p:nvPr/>
        </p:nvSpPr>
        <p:spPr>
          <a:xfrm>
            <a:off x="4465230" y="2199133"/>
            <a:ext cx="4427250" cy="707886"/>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Instance created on the heap. No need to allocate and then free heap memory.</a:t>
            </a:r>
            <a:endParaRPr lang="en-GB" sz="2000" dirty="0">
              <a:solidFill>
                <a:schemeClr val="tx1">
                  <a:lumMod val="85000"/>
                  <a:lumOff val="15000"/>
                </a:schemeClr>
              </a:solidFill>
              <a:latin typeface="Calibri" pitchFamily="34"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3194015"/>
            <a:ext cx="1996052" cy="1976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390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218"/>
                                        </p:tgtEl>
                                        <p:attrNameLst>
                                          <p:attrName>style.visibility</p:attrName>
                                        </p:attrNameLst>
                                      </p:cBhvr>
                                      <p:to>
                                        <p:strVal val="visible"/>
                                      </p:to>
                                    </p:set>
                                    <p:animEffect transition="in" filter="fade">
                                      <p:cBhvr>
                                        <p:cTn id="20"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380062314"/>
              </p:ext>
            </p:extLst>
          </p:nvPr>
        </p:nvGraphicFramePr>
        <p:xfrm>
          <a:off x="4211960" y="552068"/>
          <a:ext cx="4680520" cy="2091690"/>
        </p:xfrm>
        <a:graphic>
          <a:graphicData uri="http://schemas.openxmlformats.org/drawingml/2006/table">
            <a:tbl>
              <a:tblPr firstRow="1" firstCol="1" bandRow="1">
                <a:tableStyleId>{3B4B98B0-60AC-42C2-AFA5-B58CD77FA1E5}</a:tableStyleId>
              </a:tblPr>
              <a:tblGrid>
                <a:gridCol w="392188"/>
                <a:gridCol w="4288332"/>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da-DK" sz="1400" b="1" dirty="0" smtClean="0">
                          <a:solidFill>
                            <a:srgbClr val="0000FF"/>
                          </a:solidFill>
                          <a:latin typeface="Courier New" pitchFamily="49" charset="0"/>
                          <a:cs typeface="Courier New" pitchFamily="49" charset="0"/>
                        </a:rPr>
                        <a:t>class</a:t>
                      </a:r>
                      <a:r>
                        <a:rPr lang="da-DK" sz="1400" b="1" dirty="0" smtClean="0">
                          <a:solidFill>
                            <a:prstClr val="black"/>
                          </a:solidFill>
                          <a:latin typeface="Courier New" pitchFamily="49" charset="0"/>
                          <a:cs typeface="Courier New" pitchFamily="49" charset="0"/>
                        </a:rPr>
                        <a:t> Foo()</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noFill/>
                  </a:tcPr>
                </a:tc>
                <a:tc>
                  <a:txBody>
                    <a:bodyPr/>
                    <a:lstStyle/>
                    <a:p>
                      <a:r>
                        <a:rPr lang="en-GB" sz="1400" b="1" dirty="0" smtClean="0">
                          <a:latin typeface="Courier New" pitchFamily="49" charset="0"/>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 3</a:t>
                      </a:r>
                      <a:endParaRPr lang="en-GB" sz="1100" b="0" dirty="0">
                        <a:solidFill>
                          <a:schemeClr val="bg1">
                            <a:lumMod val="65000"/>
                          </a:schemeClr>
                        </a:solidFill>
                        <a:effectLst/>
                        <a:latin typeface="Calibri"/>
                        <a:ea typeface="Calibri"/>
                        <a:cs typeface="Times New Roman"/>
                      </a:endParaRPr>
                    </a:p>
                  </a:txBody>
                  <a:tcPr marL="9525" marR="9525" marT="9525" marB="9525">
                    <a:lnR w="12700" cap="flat" cmpd="sng" algn="ctr">
                      <a:solidFill>
                        <a:schemeClr val="tx1"/>
                      </a:solidFill>
                      <a:prstDash val="solid"/>
                      <a:round/>
                      <a:headEnd type="none" w="med" len="med"/>
                      <a:tailEnd type="none" w="med" len="med"/>
                    </a:lnR>
                    <a:lnT>
                      <a:noFill/>
                    </a:lnT>
                    <a:noFill/>
                  </a:tcPr>
                </a:tc>
                <a:tc>
                  <a:txBody>
                    <a:bodyPr/>
                    <a:lstStyle/>
                    <a:p>
                      <a:r>
                        <a:rPr lang="en-GB" sz="1400" b="1" dirty="0" smtClean="0">
                          <a:solidFill>
                            <a:srgbClr val="0000FF"/>
                          </a:solidFill>
                          <a:latin typeface="Courier New" pitchFamily="49" charset="0"/>
                          <a:cs typeface="Courier New" pitchFamily="49" charset="0"/>
                        </a:rPr>
                        <a:t>public</a:t>
                      </a:r>
                      <a:r>
                        <a:rPr lang="en-GB" sz="1400" b="1" dirty="0" smtClean="0">
                          <a:latin typeface="Courier New" pitchFamily="49" charset="0"/>
                          <a:cs typeface="Courier New" pitchFamily="49" charset="0"/>
                        </a:rPr>
                        <a:t>:</a:t>
                      </a:r>
                      <a:endParaRPr lang="en-GB" sz="1400" b="1" dirty="0" smtClean="0">
                        <a:solidFill>
                          <a:srgbClr val="00800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4</a:t>
                      </a:r>
                      <a:endParaRPr lang="en-GB" sz="1100" b="0" dirty="0">
                        <a:solidFill>
                          <a:schemeClr val="bg1">
                            <a:lumMod val="65000"/>
                          </a:schemeClr>
                        </a:solidFill>
                        <a:effectLst/>
                        <a:latin typeface="Calibri"/>
                        <a:ea typeface="Calibri"/>
                        <a:cs typeface="Times New Roman"/>
                      </a:endParaRPr>
                    </a:p>
                  </a:txBody>
                  <a:tcPr marL="9525" marR="9525" marT="9525" marB="9525">
                    <a:lnR w="12700" cap="flat" cmpd="sng" algn="ctr">
                      <a:solidFill>
                        <a:schemeClr val="tx1"/>
                      </a:solidFill>
                      <a:prstDash val="solid"/>
                      <a:round/>
                      <a:headEnd type="none" w="med" len="med"/>
                      <a:tailEnd type="none" w="med" len="med"/>
                    </a:lnR>
                    <a:lnB>
                      <a:noFill/>
                    </a:lnB>
                    <a:noFill/>
                  </a:tcPr>
                </a:tc>
                <a:tc>
                  <a:txBody>
                    <a:bodyPr/>
                    <a:lstStyle/>
                    <a:p>
                      <a:r>
                        <a:rPr lang="en-GB" sz="1400" b="1" dirty="0" smtClean="0">
                          <a:solidFill>
                            <a:prstClr val="black"/>
                          </a:solidFill>
                          <a:latin typeface="Courier New" pitchFamily="49" charset="0"/>
                          <a:cs typeface="Courier New" pitchFamily="49" charset="0"/>
                        </a:rPr>
                        <a:t>   Foo() : </a:t>
                      </a:r>
                      <a:r>
                        <a:rPr lang="en-GB" sz="1400" b="1" dirty="0" err="1" smtClean="0">
                          <a:solidFill>
                            <a:prstClr val="black"/>
                          </a:solidFill>
                          <a:latin typeface="Courier New" pitchFamily="49" charset="0"/>
                          <a:cs typeface="Courier New" pitchFamily="49" charset="0"/>
                        </a:rPr>
                        <a:t>ptrObj</a:t>
                      </a:r>
                      <a:r>
                        <a:rPr lang="en-GB" sz="1400" b="1" dirty="0" smtClean="0">
                          <a:solidFill>
                            <a:prstClr val="black"/>
                          </a:solidFill>
                          <a:latin typeface="Courier New" pitchFamily="49" charset="0"/>
                          <a:cs typeface="Courier New" pitchFamily="49" charset="0"/>
                        </a:rPr>
                        <a:t>(</a:t>
                      </a:r>
                      <a:r>
                        <a:rPr lang="en-GB" sz="1400" b="1" baseline="0" dirty="0" smtClean="0">
                          <a:solidFill>
                            <a:srgbClr val="0000FF"/>
                          </a:solidFill>
                          <a:latin typeface="Courier New" pitchFamily="49" charset="0"/>
                          <a:cs typeface="Courier New" pitchFamily="49" charset="0"/>
                        </a:rPr>
                        <a:t>new</a:t>
                      </a:r>
                      <a:r>
                        <a:rPr lang="en-GB" sz="1400" b="1" baseline="0" dirty="0" smtClean="0">
                          <a:solidFill>
                            <a:prstClr val="black"/>
                          </a:solidFill>
                          <a:latin typeface="Courier New" pitchFamily="49" charset="0"/>
                          <a:cs typeface="Courier New" pitchFamily="49" charset="0"/>
                        </a:rPr>
                        <a:t> </a:t>
                      </a:r>
                      <a:r>
                        <a:rPr lang="en-GB" sz="1400" b="1" baseline="0" dirty="0" err="1" smtClean="0">
                          <a:latin typeface="Courier New" pitchFamily="49" charset="0"/>
                          <a:cs typeface="Courier New" pitchFamily="49" charset="0"/>
                        </a:rPr>
                        <a:t>SomeClass</a:t>
                      </a:r>
                      <a:r>
                        <a:rPr lang="en-GB" sz="1400" b="1" baseline="0" dirty="0" smtClean="0">
                          <a:latin typeface="Courier New" pitchFamily="49" charset="0"/>
                          <a:cs typeface="Courier New" pitchFamily="49" charset="0"/>
                        </a:rPr>
                        <a:t>) {}</a:t>
                      </a:r>
                      <a:endParaRPr lang="en-GB" sz="1400" b="1" dirty="0" smtClean="0">
                        <a:solidFill>
                          <a:srgbClr val="00800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a:noFill/>
                    </a:lnB>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r>
                        <a:rPr lang="en-GB" sz="1400" b="1" dirty="0" smtClean="0">
                          <a:solidFill>
                            <a:srgbClr val="0000FF"/>
                          </a:solidFill>
                          <a:latin typeface="Courier New" pitchFamily="49" charset="0"/>
                          <a:cs typeface="Courier New" pitchFamily="49" charset="0"/>
                        </a:rPr>
                        <a:t>   ~</a:t>
                      </a:r>
                      <a:r>
                        <a:rPr lang="en-GB" sz="1400" b="1" dirty="0" smtClean="0">
                          <a:solidFill>
                            <a:prstClr val="black"/>
                          </a:solidFill>
                          <a:latin typeface="Courier New" pitchFamily="49" charset="0"/>
                          <a:cs typeface="Courier New" pitchFamily="49" charset="0"/>
                        </a:rPr>
                        <a:t>Foo() { </a:t>
                      </a:r>
                      <a:r>
                        <a:rPr lang="en-GB" sz="1400" b="1" dirty="0" smtClean="0">
                          <a:solidFill>
                            <a:srgbClr val="0000FF"/>
                          </a:solidFill>
                          <a:latin typeface="Courier New" pitchFamily="49" charset="0"/>
                          <a:cs typeface="Courier New" pitchFamily="49" charset="0"/>
                        </a:rPr>
                        <a:t>delete </a:t>
                      </a:r>
                      <a:r>
                        <a:rPr lang="en-GB" sz="1400" b="1" dirty="0" err="1" smtClean="0">
                          <a:solidFill>
                            <a:prstClr val="black"/>
                          </a:solidFill>
                          <a:latin typeface="Courier New" pitchFamily="49" charset="0"/>
                          <a:cs typeface="Courier New" pitchFamily="49" charset="0"/>
                        </a:rPr>
                        <a:t>ptrObj</a:t>
                      </a:r>
                      <a:r>
                        <a:rPr lang="en-GB" sz="1400" b="1" dirty="0" smtClean="0">
                          <a:solidFill>
                            <a:prstClr val="black"/>
                          </a:solidFill>
                          <a:latin typeface="Courier New" pitchFamily="49" charset="0"/>
                          <a:cs typeface="Courier New" pitchFamily="49" charset="0"/>
                        </a:rPr>
                        <a:t>;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6</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400" b="1" dirty="0" smtClean="0">
                        <a:solidFill>
                          <a:srgbClr val="00800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7</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dirty="0" smtClean="0">
                          <a:solidFill>
                            <a:srgbClr val="0000FF"/>
                          </a:solidFill>
                          <a:latin typeface="Courier New" pitchFamily="49" charset="0"/>
                          <a:cs typeface="Courier New" pitchFamily="49" charset="0"/>
                        </a:rPr>
                        <a:t>private</a:t>
                      </a:r>
                      <a:r>
                        <a:rPr lang="en-GB" sz="1400" b="1" dirty="0" smtClean="0">
                          <a:latin typeface="Courier New" pitchFamily="49" charset="0"/>
                          <a:cs typeface="Courier New" pitchFamily="49" charset="0"/>
                        </a:rPr>
                        <a:t>:</a:t>
                      </a:r>
                      <a:endParaRPr lang="en-GB" sz="1400" b="1" dirty="0" smtClean="0">
                        <a:solidFill>
                          <a:srgbClr val="00800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8</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baseline="0" dirty="0" smtClean="0">
                          <a:latin typeface="Courier New" pitchFamily="49" charset="0"/>
                          <a:cs typeface="Courier New" pitchFamily="49" charset="0"/>
                        </a:rPr>
                        <a:t>   </a:t>
                      </a:r>
                      <a:r>
                        <a:rPr lang="en-GB" sz="1400" b="1" baseline="0" dirty="0" err="1" smtClean="0">
                          <a:latin typeface="Courier New" pitchFamily="49" charset="0"/>
                          <a:cs typeface="Courier New" pitchFamily="49" charset="0"/>
                        </a:rPr>
                        <a:t>SomeClass</a:t>
                      </a:r>
                      <a:r>
                        <a:rPr lang="en-GB" sz="1400" b="1" baseline="0" dirty="0" smtClean="0">
                          <a:latin typeface="Courier New" pitchFamily="49" charset="0"/>
                          <a:cs typeface="Courier New" pitchFamily="49" charset="0"/>
                        </a:rPr>
                        <a:t> *</a:t>
                      </a:r>
                      <a:r>
                        <a:rPr lang="en-GB" sz="1400" b="1" baseline="0" dirty="0" err="1" smtClean="0">
                          <a:latin typeface="Courier New" pitchFamily="49" charset="0"/>
                          <a:cs typeface="Courier New" pitchFamily="49" charset="0"/>
                        </a:rPr>
                        <a:t>ptrObj</a:t>
                      </a:r>
                      <a:r>
                        <a:rPr lang="en-GB" sz="1400" b="1" baseline="0" dirty="0" smtClean="0">
                          <a:latin typeface="Courier New" pitchFamily="49" charset="0"/>
                          <a:cs typeface="Courier New" pitchFamily="49" charset="0"/>
                        </a:rPr>
                        <a:t>;</a:t>
                      </a:r>
                      <a:endParaRPr lang="en-GB" sz="1400" b="1" dirty="0" smtClean="0">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9</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dirty="0" smtClean="0">
                          <a:latin typeface="Courier New" pitchFamily="49" charset="0"/>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TextBox 3"/>
          <p:cNvSpPr txBox="1"/>
          <p:nvPr/>
        </p:nvSpPr>
        <p:spPr>
          <a:xfrm>
            <a:off x="288767" y="627534"/>
            <a:ext cx="4176463" cy="2431435"/>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This aspect also applies to the choice of </a:t>
            </a:r>
            <a:r>
              <a:rPr lang="en-GB" sz="2000" dirty="0" smtClean="0">
                <a:solidFill>
                  <a:schemeClr val="tx1">
                    <a:lumMod val="85000"/>
                    <a:lumOff val="15000"/>
                  </a:schemeClr>
                </a:solidFill>
                <a:latin typeface="Calibri" pitchFamily="34" charset="0"/>
              </a:rPr>
              <a:t>embedding </a:t>
            </a:r>
            <a:r>
              <a:rPr lang="en-GB" sz="2000" dirty="0">
                <a:solidFill>
                  <a:schemeClr val="tx1">
                    <a:lumMod val="85000"/>
                    <a:lumOff val="15000"/>
                  </a:schemeClr>
                </a:solidFill>
                <a:latin typeface="Calibri" pitchFamily="34" charset="0"/>
              </a:rPr>
              <a:t>an object within a containing object or using a linked </a:t>
            </a:r>
            <a:r>
              <a:rPr lang="en-GB" sz="2000" dirty="0" smtClean="0">
                <a:solidFill>
                  <a:schemeClr val="tx1">
                    <a:lumMod val="85000"/>
                    <a:lumOff val="15000"/>
                  </a:schemeClr>
                </a:solidFill>
                <a:latin typeface="Calibri" pitchFamily="34" charset="0"/>
              </a:rPr>
              <a:t>pointer.</a:t>
            </a:r>
          </a:p>
          <a:p>
            <a:endParaRPr lang="en-GB" sz="1000" dirty="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In all of this, there is a balance to be struck between performance vs. design flexibility.</a:t>
            </a:r>
            <a:endParaRPr lang="en-GB" sz="2000" dirty="0">
              <a:solidFill>
                <a:schemeClr val="tx1">
                  <a:lumMod val="85000"/>
                  <a:lumOff val="15000"/>
                </a:schemeClr>
              </a:solidFill>
              <a:latin typeface="Calibri" pitchFamily="34" charset="0"/>
            </a:endParaRPr>
          </a:p>
        </p:txBody>
      </p:sp>
      <p:sp>
        <p:nvSpPr>
          <p:cNvPr id="5" name="TextBox 4"/>
          <p:cNvSpPr txBox="1"/>
          <p:nvPr/>
        </p:nvSpPr>
        <p:spPr>
          <a:xfrm>
            <a:off x="4465230" y="99091"/>
            <a:ext cx="3563154" cy="400110"/>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More flexible but slower.</a:t>
            </a:r>
            <a:endParaRPr lang="en-GB" sz="2000" dirty="0">
              <a:solidFill>
                <a:schemeClr val="tx1">
                  <a:lumMod val="85000"/>
                  <a:lumOff val="15000"/>
                </a:schemeClr>
              </a:solidFill>
              <a:latin typeface="Calibri" pitchFamily="34" charset="0"/>
            </a:endParaRPr>
          </a:p>
        </p:txBody>
      </p:sp>
      <p:sp>
        <p:nvSpPr>
          <p:cNvPr id="6" name="TextBox 5"/>
          <p:cNvSpPr txBox="1"/>
          <p:nvPr/>
        </p:nvSpPr>
        <p:spPr>
          <a:xfrm>
            <a:off x="4465230" y="2819712"/>
            <a:ext cx="4427250" cy="400110"/>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Less flexible but faster.</a:t>
            </a:r>
            <a:endParaRPr lang="en-GB" sz="2000" dirty="0">
              <a:solidFill>
                <a:schemeClr val="tx1">
                  <a:lumMod val="85000"/>
                  <a:lumOff val="15000"/>
                </a:schemeClr>
              </a:solidFill>
              <a:latin typeface="Calibri"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795888113"/>
              </p:ext>
            </p:extLst>
          </p:nvPr>
        </p:nvGraphicFramePr>
        <p:xfrm>
          <a:off x="4211960" y="3219822"/>
          <a:ext cx="4680520" cy="1859280"/>
        </p:xfrm>
        <a:graphic>
          <a:graphicData uri="http://schemas.openxmlformats.org/drawingml/2006/table">
            <a:tbl>
              <a:tblPr firstRow="1" firstCol="1" bandRow="1">
                <a:tableStyleId>{3B4B98B0-60AC-42C2-AFA5-B58CD77FA1E5}</a:tableStyleId>
              </a:tblPr>
              <a:tblGrid>
                <a:gridCol w="392188"/>
                <a:gridCol w="4288332"/>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da-DK" sz="1400" b="1" dirty="0" smtClean="0">
                          <a:solidFill>
                            <a:srgbClr val="0000FF"/>
                          </a:solidFill>
                          <a:latin typeface="Courier New" pitchFamily="49" charset="0"/>
                          <a:cs typeface="Courier New" pitchFamily="49" charset="0"/>
                        </a:rPr>
                        <a:t>class</a:t>
                      </a:r>
                      <a:r>
                        <a:rPr lang="da-DK" sz="1400" b="1" dirty="0" smtClean="0">
                          <a:solidFill>
                            <a:prstClr val="black"/>
                          </a:solidFill>
                          <a:latin typeface="Courier New" pitchFamily="49" charset="0"/>
                          <a:cs typeface="Courier New" pitchFamily="49" charset="0"/>
                        </a:rPr>
                        <a:t> Foo()</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noFill/>
                  </a:tcPr>
                </a:tc>
                <a:tc>
                  <a:txBody>
                    <a:bodyPr/>
                    <a:lstStyle/>
                    <a:p>
                      <a:r>
                        <a:rPr lang="en-GB" sz="1400" b="1" dirty="0" smtClean="0">
                          <a:latin typeface="Courier New" pitchFamily="49" charset="0"/>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 3</a:t>
                      </a:r>
                      <a:endParaRPr lang="en-GB" sz="1100" b="0" dirty="0">
                        <a:solidFill>
                          <a:schemeClr val="bg1">
                            <a:lumMod val="65000"/>
                          </a:schemeClr>
                        </a:solidFill>
                        <a:effectLst/>
                        <a:latin typeface="Calibri"/>
                        <a:ea typeface="Calibri"/>
                        <a:cs typeface="Times New Roman"/>
                      </a:endParaRPr>
                    </a:p>
                  </a:txBody>
                  <a:tcPr marL="9525" marR="9525" marT="9525" marB="9525">
                    <a:lnR w="12700" cap="flat" cmpd="sng" algn="ctr">
                      <a:solidFill>
                        <a:schemeClr val="tx1"/>
                      </a:solidFill>
                      <a:prstDash val="solid"/>
                      <a:round/>
                      <a:headEnd type="none" w="med" len="med"/>
                      <a:tailEnd type="none" w="med" len="med"/>
                    </a:lnR>
                    <a:lnT>
                      <a:noFill/>
                    </a:lnT>
                    <a:noFill/>
                  </a:tcPr>
                </a:tc>
                <a:tc>
                  <a:txBody>
                    <a:bodyPr/>
                    <a:lstStyle/>
                    <a:p>
                      <a:r>
                        <a:rPr lang="en-GB" sz="1400" b="1" dirty="0" smtClean="0">
                          <a:solidFill>
                            <a:srgbClr val="0000FF"/>
                          </a:solidFill>
                          <a:latin typeface="Courier New" pitchFamily="49" charset="0"/>
                          <a:cs typeface="Courier New" pitchFamily="49" charset="0"/>
                        </a:rPr>
                        <a:t>public</a:t>
                      </a:r>
                      <a:r>
                        <a:rPr lang="en-GB" sz="1400" b="1" dirty="0" smtClean="0">
                          <a:latin typeface="Courier New" pitchFamily="49" charset="0"/>
                          <a:cs typeface="Courier New" pitchFamily="49" charset="0"/>
                        </a:rPr>
                        <a:t>:</a:t>
                      </a:r>
                      <a:endParaRPr lang="en-GB" sz="1400" b="1" dirty="0" smtClean="0">
                        <a:solidFill>
                          <a:srgbClr val="00800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4</a:t>
                      </a:r>
                      <a:endParaRPr lang="en-GB" sz="1100" b="0" dirty="0">
                        <a:solidFill>
                          <a:schemeClr val="bg1">
                            <a:lumMod val="65000"/>
                          </a:schemeClr>
                        </a:solidFill>
                        <a:effectLst/>
                        <a:latin typeface="Calibri"/>
                        <a:ea typeface="Calibri"/>
                        <a:cs typeface="Times New Roman"/>
                      </a:endParaRPr>
                    </a:p>
                  </a:txBody>
                  <a:tcPr marL="9525" marR="9525" marT="9525" marB="9525">
                    <a:lnR w="12700" cap="flat" cmpd="sng" algn="ctr">
                      <a:solidFill>
                        <a:schemeClr val="tx1"/>
                      </a:solidFill>
                      <a:prstDash val="solid"/>
                      <a:round/>
                      <a:headEnd type="none" w="med" len="med"/>
                      <a:tailEnd type="none" w="med" len="med"/>
                    </a:lnR>
                    <a:lnB>
                      <a:noFill/>
                    </a:lnB>
                    <a:noFill/>
                  </a:tcPr>
                </a:tc>
                <a:tc>
                  <a:txBody>
                    <a:bodyPr/>
                    <a:lstStyle/>
                    <a:p>
                      <a:r>
                        <a:rPr lang="en-GB" sz="1400" b="1" dirty="0" smtClean="0">
                          <a:solidFill>
                            <a:prstClr val="black"/>
                          </a:solidFill>
                          <a:latin typeface="Courier New" pitchFamily="49" charset="0"/>
                          <a:cs typeface="Courier New" pitchFamily="49" charset="0"/>
                        </a:rPr>
                        <a:t>   Foo() </a:t>
                      </a:r>
                      <a:r>
                        <a:rPr lang="en-GB" sz="1400" b="1" baseline="0" dirty="0" smtClean="0">
                          <a:latin typeface="Courier New" pitchFamily="49" charset="0"/>
                          <a:cs typeface="Courier New" pitchFamily="49" charset="0"/>
                        </a:rPr>
                        <a:t>{}</a:t>
                      </a:r>
                      <a:endParaRPr lang="en-GB" sz="1400" b="1" dirty="0" smtClean="0">
                        <a:solidFill>
                          <a:srgbClr val="00800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a:noFill/>
                    </a:lnB>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400" b="1" dirty="0" smtClean="0">
                        <a:solidFill>
                          <a:srgbClr val="00800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6</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dirty="0" smtClean="0">
                          <a:solidFill>
                            <a:srgbClr val="0000FF"/>
                          </a:solidFill>
                          <a:latin typeface="Courier New" pitchFamily="49" charset="0"/>
                          <a:cs typeface="Courier New" pitchFamily="49" charset="0"/>
                        </a:rPr>
                        <a:t>private</a:t>
                      </a:r>
                      <a:r>
                        <a:rPr lang="en-GB" sz="1400" b="1" dirty="0" smtClean="0">
                          <a:latin typeface="Courier New" pitchFamily="49" charset="0"/>
                          <a:cs typeface="Courier New" pitchFamily="49" charset="0"/>
                        </a:rPr>
                        <a:t>:</a:t>
                      </a:r>
                      <a:endParaRPr lang="en-GB" sz="1400" b="1" dirty="0" smtClean="0">
                        <a:solidFill>
                          <a:srgbClr val="00800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7</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baseline="0" dirty="0" smtClean="0">
                          <a:latin typeface="Courier New" pitchFamily="49" charset="0"/>
                          <a:cs typeface="Courier New" pitchFamily="49" charset="0"/>
                        </a:rPr>
                        <a:t>   </a:t>
                      </a:r>
                      <a:r>
                        <a:rPr lang="en-GB" sz="1400" b="1" baseline="0" dirty="0" err="1" smtClean="0">
                          <a:latin typeface="Courier New" pitchFamily="49" charset="0"/>
                          <a:cs typeface="Courier New" pitchFamily="49" charset="0"/>
                        </a:rPr>
                        <a:t>SomeClass</a:t>
                      </a:r>
                      <a:r>
                        <a:rPr lang="en-GB" sz="1400" b="1" baseline="0" dirty="0" smtClean="0">
                          <a:latin typeface="Courier New" pitchFamily="49" charset="0"/>
                          <a:cs typeface="Courier New" pitchFamily="49" charset="0"/>
                        </a:rPr>
                        <a:t> </a:t>
                      </a:r>
                      <a:r>
                        <a:rPr lang="en-GB" sz="1400" b="1" baseline="0" dirty="0" err="1" smtClean="0">
                          <a:latin typeface="Courier New" pitchFamily="49" charset="0"/>
                          <a:cs typeface="Courier New" pitchFamily="49" charset="0"/>
                        </a:rPr>
                        <a:t>someObj</a:t>
                      </a:r>
                      <a:r>
                        <a:rPr lang="en-GB" sz="1400" b="1" baseline="0" dirty="0" smtClean="0">
                          <a:latin typeface="Courier New" pitchFamily="49" charset="0"/>
                          <a:cs typeface="Courier New" pitchFamily="49" charset="0"/>
                        </a:rPr>
                        <a:t>;</a:t>
                      </a:r>
                      <a:endParaRPr lang="en-GB" sz="1400" b="1" dirty="0" smtClean="0">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8</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dirty="0" smtClean="0">
                          <a:latin typeface="Courier New" pitchFamily="49" charset="0"/>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6" y="3363838"/>
            <a:ext cx="428625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874737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10419"/>
            <a:ext cx="9144000" cy="5744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a:xfrm>
            <a:off x="1835696" y="3829731"/>
            <a:ext cx="5654079" cy="758243"/>
          </a:xfrm>
          <a:prstGeom prst="roundRect">
            <a:avLst>
              <a:gd name="adj" fmla="val 8550"/>
            </a:avLst>
          </a:prstGeom>
          <a:solidFill>
            <a:srgbClr val="FFFFFF">
              <a:alpha val="80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itle 1"/>
          <p:cNvSpPr txBox="1">
            <a:spLocks/>
          </p:cNvSpPr>
          <p:nvPr/>
        </p:nvSpPr>
        <p:spPr>
          <a:xfrm>
            <a:off x="1403648" y="3802732"/>
            <a:ext cx="6088340"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GB" dirty="0">
                <a:solidFill>
                  <a:schemeClr val="tx1"/>
                </a:solidFill>
                <a:effectLst/>
                <a:latin typeface="Calibri" pitchFamily="34" charset="0"/>
              </a:rPr>
              <a:t>Memory Management</a:t>
            </a:r>
          </a:p>
        </p:txBody>
      </p:sp>
    </p:spTree>
    <p:extLst>
      <p:ext uri="{BB962C8B-B14F-4D97-AF65-F5344CB8AC3E}">
        <p14:creationId xmlns:p14="http://schemas.microsoft.com/office/powerpoint/2010/main" val="251832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fade">
                                      <p:cBhvr>
                                        <p:cTn id="7"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767" y="627534"/>
            <a:ext cx="4715281" cy="3785652"/>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In the early 90s the frequency of CPUs (then measured in MHz) started to notably outpace the speed of (affordable) memory. </a:t>
            </a: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To compensate, CPUs were paired with a small amount of very fast (expensive) memory. The cache operates by holding data that is likely to be required by the CPU.</a:t>
            </a: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Understanding, facilitating and exploiting </a:t>
            </a:r>
            <a:r>
              <a:rPr lang="en-GB" sz="2000" dirty="0" smtClean="0">
                <a:solidFill>
                  <a:schemeClr val="tx1">
                    <a:lumMod val="85000"/>
                    <a:lumOff val="15000"/>
                  </a:schemeClr>
                </a:solidFill>
                <a:latin typeface="Calibri" pitchFamily="34" charset="0"/>
              </a:rPr>
              <a:t>the temporal </a:t>
            </a:r>
            <a:r>
              <a:rPr lang="en-GB" sz="2000" dirty="0">
                <a:solidFill>
                  <a:schemeClr val="tx1">
                    <a:lumMod val="85000"/>
                    <a:lumOff val="15000"/>
                  </a:schemeClr>
                </a:solidFill>
                <a:latin typeface="Calibri" pitchFamily="34" charset="0"/>
              </a:rPr>
              <a:t>and spatial locality </a:t>
            </a:r>
            <a:r>
              <a:rPr lang="en-GB" sz="2000" dirty="0" smtClean="0">
                <a:solidFill>
                  <a:schemeClr val="tx1">
                    <a:lumMod val="85000"/>
                    <a:lumOff val="15000"/>
                  </a:schemeClr>
                </a:solidFill>
                <a:latin typeface="Calibri" pitchFamily="34" charset="0"/>
              </a:rPr>
              <a:t>of code / data is </a:t>
            </a:r>
            <a:r>
              <a:rPr lang="en-GB" sz="2000" dirty="0">
                <a:solidFill>
                  <a:schemeClr val="tx1">
                    <a:lumMod val="85000"/>
                    <a:lumOff val="15000"/>
                  </a:schemeClr>
                </a:solidFill>
                <a:latin typeface="Calibri" pitchFamily="34" charset="0"/>
              </a:rPr>
              <a:t>key to making effective </a:t>
            </a:r>
            <a:r>
              <a:rPr lang="en-GB" sz="2000" dirty="0" smtClean="0">
                <a:solidFill>
                  <a:schemeClr val="tx1">
                    <a:lumMod val="85000"/>
                    <a:lumOff val="15000"/>
                  </a:schemeClr>
                </a:solidFill>
                <a:latin typeface="Calibri" pitchFamily="34" charset="0"/>
              </a:rPr>
              <a:t>use </a:t>
            </a:r>
            <a:r>
              <a:rPr lang="en-GB" sz="2000" dirty="0">
                <a:solidFill>
                  <a:schemeClr val="tx1">
                    <a:lumMod val="85000"/>
                    <a:lumOff val="15000"/>
                  </a:schemeClr>
                </a:solidFill>
                <a:latin typeface="Calibri" pitchFamily="34" charset="0"/>
              </a:rPr>
              <a:t>of caches.</a:t>
            </a:r>
          </a:p>
        </p:txBody>
      </p:sp>
      <p:pic>
        <p:nvPicPr>
          <p:cNvPr id="12290"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364088" y="1333232"/>
            <a:ext cx="3308598" cy="173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382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767" y="627534"/>
            <a:ext cx="5003313" cy="2739211"/>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The </a:t>
            </a:r>
            <a:r>
              <a:rPr lang="en-GB" sz="2000" dirty="0" smtClean="0">
                <a:solidFill>
                  <a:schemeClr val="tx1">
                    <a:lumMod val="85000"/>
                    <a:lumOff val="15000"/>
                  </a:schemeClr>
                </a:solidFill>
                <a:latin typeface="Calibri" pitchFamily="34" charset="0"/>
              </a:rPr>
              <a:t>cache </a:t>
            </a:r>
            <a:r>
              <a:rPr lang="en-GB" sz="2000" dirty="0">
                <a:solidFill>
                  <a:schemeClr val="tx1">
                    <a:lumMod val="85000"/>
                    <a:lumOff val="15000"/>
                  </a:schemeClr>
                </a:solidFill>
                <a:latin typeface="Calibri" pitchFamily="34" charset="0"/>
              </a:rPr>
              <a:t>structure within a modern CPU is somewhat more complicated. Typically a number of levels of </a:t>
            </a:r>
            <a:r>
              <a:rPr lang="en-GB" sz="2000" dirty="0" smtClean="0">
                <a:solidFill>
                  <a:schemeClr val="tx1">
                    <a:lumMod val="85000"/>
                    <a:lumOff val="15000"/>
                  </a:schemeClr>
                </a:solidFill>
                <a:latin typeface="Calibri" pitchFamily="34" charset="0"/>
              </a:rPr>
              <a:t>cache </a:t>
            </a:r>
            <a:r>
              <a:rPr lang="en-GB" sz="2000" dirty="0">
                <a:solidFill>
                  <a:schemeClr val="tx1">
                    <a:lumMod val="85000"/>
                    <a:lumOff val="15000"/>
                  </a:schemeClr>
                </a:solidFill>
                <a:latin typeface="Calibri" pitchFamily="34" charset="0"/>
              </a:rPr>
              <a:t>are used (increasing in size and decreasing in speed</a:t>
            </a:r>
            <a:r>
              <a:rPr lang="en-GB" sz="2000" dirty="0" smtClean="0">
                <a:solidFill>
                  <a:schemeClr val="tx1">
                    <a:lumMod val="85000"/>
                    <a:lumOff val="15000"/>
                  </a:schemeClr>
                </a:solidFill>
                <a:latin typeface="Calibri" pitchFamily="34" charset="0"/>
              </a:rPr>
              <a:t>).</a:t>
            </a:r>
          </a:p>
          <a:p>
            <a:endParaRPr lang="en-GB" sz="1000" dirty="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Instructions </a:t>
            </a:r>
            <a:r>
              <a:rPr lang="en-GB" sz="2000" dirty="0">
                <a:solidFill>
                  <a:schemeClr val="tx1">
                    <a:lumMod val="85000"/>
                    <a:lumOff val="15000"/>
                  </a:schemeClr>
                </a:solidFill>
                <a:latin typeface="Calibri" pitchFamily="34" charset="0"/>
              </a:rPr>
              <a:t>and data may also be stored within separate caches to improve overall caching efficiency. Also multi core CPUs may have individual and/or shared cache access.</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365" y="691505"/>
            <a:ext cx="2886075"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Diagram 3"/>
          <p:cNvGraphicFramePr/>
          <p:nvPr>
            <p:extLst>
              <p:ext uri="{D42A27DB-BD31-4B8C-83A1-F6EECF244321}">
                <p14:modId xmlns:p14="http://schemas.microsoft.com/office/powerpoint/2010/main" val="940523490"/>
              </p:ext>
            </p:extLst>
          </p:nvPr>
        </p:nvGraphicFramePr>
        <p:xfrm>
          <a:off x="360775" y="3692327"/>
          <a:ext cx="7163553" cy="12556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4402305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8767" y="627534"/>
            <a:ext cx="8603713" cy="1015663"/>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For large data sets it is useful to consider how the data will be accessed and to rearrange data structures to ensure frequently accessed data is grouped together in </a:t>
            </a:r>
            <a:r>
              <a:rPr lang="en-GB" sz="2000" dirty="0" smtClean="0">
                <a:solidFill>
                  <a:schemeClr val="tx1">
                    <a:lumMod val="85000"/>
                    <a:lumOff val="15000"/>
                  </a:schemeClr>
                </a:solidFill>
                <a:latin typeface="Calibri" pitchFamily="34" charset="0"/>
              </a:rPr>
              <a:t>memory. For example:</a:t>
            </a:r>
            <a:endParaRPr lang="en-GB" sz="2000" dirty="0">
              <a:solidFill>
                <a:schemeClr val="tx1">
                  <a:lumMod val="85000"/>
                  <a:lumOff val="15000"/>
                </a:schemeClr>
              </a:solidFill>
              <a:latin typeface="Calibri"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391190475"/>
              </p:ext>
            </p:extLst>
          </p:nvPr>
        </p:nvGraphicFramePr>
        <p:xfrm>
          <a:off x="-36512" y="1792590"/>
          <a:ext cx="2952328" cy="1162050"/>
        </p:xfrm>
        <a:graphic>
          <a:graphicData uri="http://schemas.openxmlformats.org/drawingml/2006/table">
            <a:tbl>
              <a:tblPr firstRow="1" firstCol="1" bandRow="1">
                <a:tableStyleId>{3B4B98B0-60AC-42C2-AFA5-B58CD77FA1E5}</a:tableStyleId>
              </a:tblPr>
              <a:tblGrid>
                <a:gridCol w="247380"/>
                <a:gridCol w="2704948"/>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da-DK" sz="1400" b="1" dirty="0" smtClean="0">
                          <a:solidFill>
                            <a:srgbClr val="0000FF"/>
                          </a:solidFill>
                          <a:latin typeface="Courier New" pitchFamily="49" charset="0"/>
                          <a:cs typeface="Courier New" pitchFamily="49" charset="0"/>
                        </a:rPr>
                        <a:t>struct </a:t>
                      </a:r>
                      <a:r>
                        <a:rPr lang="da-DK" sz="1400" b="1" dirty="0" smtClean="0">
                          <a:solidFill>
                            <a:prstClr val="black"/>
                          </a:solidFill>
                          <a:latin typeface="Courier New" pitchFamily="49" charset="0"/>
                          <a:cs typeface="Courier New" pitchFamily="49" charset="0"/>
                        </a:rPr>
                        <a:t>DataRecord</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noFill/>
                  </a:tcPr>
                </a:tc>
                <a:tc>
                  <a:txBody>
                    <a:bodyPr/>
                    <a:lstStyle/>
                    <a:p>
                      <a:r>
                        <a:rPr lang="en-GB" sz="1400" b="1" dirty="0" smtClean="0">
                          <a:latin typeface="Courier New" pitchFamily="49" charset="0"/>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 3</a:t>
                      </a:r>
                      <a:endParaRPr lang="en-GB" sz="1100" b="0" dirty="0">
                        <a:solidFill>
                          <a:schemeClr val="bg1">
                            <a:lumMod val="65000"/>
                          </a:schemeClr>
                        </a:solidFill>
                        <a:effectLst/>
                        <a:latin typeface="Calibri"/>
                        <a:ea typeface="Calibri"/>
                        <a:cs typeface="Times New Roman"/>
                      </a:endParaRPr>
                    </a:p>
                  </a:txBody>
                  <a:tcPr marL="9525" marR="9525" marT="9525" marB="9525">
                    <a:lnR w="12700" cap="flat" cmpd="sng" algn="ctr">
                      <a:solidFill>
                        <a:schemeClr val="tx1"/>
                      </a:solidFill>
                      <a:prstDash val="solid"/>
                      <a:round/>
                      <a:headEnd type="none" w="med" len="med"/>
                      <a:tailEnd type="none" w="med" len="med"/>
                    </a:lnR>
                    <a:lnT>
                      <a:noFill/>
                    </a:lnT>
                    <a:noFill/>
                  </a:tcPr>
                </a:tc>
                <a:tc>
                  <a:txBody>
                    <a:bodyPr/>
                    <a:lstStyle/>
                    <a:p>
                      <a:r>
                        <a:rPr lang="en-GB" sz="1400" b="1" dirty="0" smtClean="0">
                          <a:solidFill>
                            <a:srgbClr val="0000FF"/>
                          </a:solidFill>
                          <a:latin typeface="Courier New" pitchFamily="49" charset="0"/>
                          <a:cs typeface="Courier New" pitchFamily="49" charset="0"/>
                        </a:rPr>
                        <a:t>   float</a:t>
                      </a:r>
                      <a:r>
                        <a:rPr lang="en-GB" sz="1400" b="1" baseline="0" dirty="0" smtClean="0">
                          <a:solidFill>
                            <a:schemeClr val="tx1"/>
                          </a:solidFill>
                          <a:latin typeface="Courier New" pitchFamily="49" charset="0"/>
                          <a:cs typeface="Courier New" pitchFamily="49" charset="0"/>
                        </a:rPr>
                        <a:t> </a:t>
                      </a:r>
                      <a:r>
                        <a:rPr lang="en-GB" sz="1400" b="1" dirty="0" smtClean="0">
                          <a:solidFill>
                            <a:prstClr val="black"/>
                          </a:solidFill>
                          <a:latin typeface="Courier New" pitchFamily="49" charset="0"/>
                          <a:cs typeface="Courier New" pitchFamily="49" charset="0"/>
                        </a:rPr>
                        <a:t>average, </a:t>
                      </a:r>
                      <a:r>
                        <a:rPr lang="en-GB" sz="1400" b="1" dirty="0" err="1" smtClean="0">
                          <a:solidFill>
                            <a:prstClr val="black"/>
                          </a:solidFill>
                          <a:latin typeface="Courier New" pitchFamily="49" charset="0"/>
                          <a:cs typeface="Courier New" pitchFamily="49" charset="0"/>
                        </a:rPr>
                        <a:t>sd</a:t>
                      </a:r>
                      <a:r>
                        <a:rPr lang="en-GB" sz="1400" b="1" dirty="0" smtClean="0">
                          <a:solidFill>
                            <a:prstClr val="black"/>
                          </a:solidFill>
                          <a:latin typeface="Courier New" pitchFamily="49" charset="0"/>
                          <a:cs typeface="Courier New" pitchFamily="49" charset="0"/>
                        </a:rPr>
                        <a:t>;</a:t>
                      </a:r>
                      <a:endParaRPr lang="en-GB" sz="1400" b="1" dirty="0" smtClean="0">
                        <a:solidFill>
                          <a:srgbClr val="00800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4</a:t>
                      </a:r>
                      <a:endParaRPr lang="en-GB" sz="1100" b="0" dirty="0">
                        <a:solidFill>
                          <a:schemeClr val="bg1">
                            <a:lumMod val="65000"/>
                          </a:schemeClr>
                        </a:solidFill>
                        <a:effectLst/>
                        <a:latin typeface="Calibri"/>
                        <a:ea typeface="Calibri"/>
                        <a:cs typeface="Times New Roman"/>
                      </a:endParaRPr>
                    </a:p>
                  </a:txBody>
                  <a:tcPr marL="9525" marR="9525" marT="9525" marB="9525">
                    <a:lnR w="12700" cap="flat" cmpd="sng" algn="ctr">
                      <a:solidFill>
                        <a:schemeClr val="tx1"/>
                      </a:solidFill>
                      <a:prstDash val="solid"/>
                      <a:round/>
                      <a:headEnd type="none" w="med" len="med"/>
                      <a:tailEnd type="none" w="med" len="med"/>
                    </a:lnR>
                    <a:lnB>
                      <a:noFill/>
                    </a:lnB>
                    <a:noFill/>
                  </a:tcPr>
                </a:tc>
                <a:tc>
                  <a:txBody>
                    <a:bodyPr/>
                    <a:lstStyle/>
                    <a:p>
                      <a:r>
                        <a:rPr lang="en-GB" sz="1400" b="1" dirty="0" smtClean="0">
                          <a:solidFill>
                            <a:prstClr val="black"/>
                          </a:solidFill>
                          <a:latin typeface="Courier New" pitchFamily="49" charset="0"/>
                          <a:cs typeface="Courier New" pitchFamily="49" charset="0"/>
                        </a:rPr>
                        <a:t>   </a:t>
                      </a:r>
                      <a:r>
                        <a:rPr lang="en-GB" sz="1400" b="1" dirty="0" smtClean="0">
                          <a:solidFill>
                            <a:srgbClr val="0000FF"/>
                          </a:solidFill>
                          <a:latin typeface="Courier New" pitchFamily="49" charset="0"/>
                          <a:cs typeface="Courier New" pitchFamily="49" charset="0"/>
                        </a:rPr>
                        <a:t>float</a:t>
                      </a:r>
                      <a:r>
                        <a:rPr lang="en-GB" sz="1400" b="1" baseline="0" dirty="0" smtClean="0">
                          <a:solidFill>
                            <a:schemeClr val="tx1"/>
                          </a:solidFill>
                          <a:latin typeface="Courier New" pitchFamily="49" charset="0"/>
                          <a:cs typeface="Courier New" pitchFamily="49" charset="0"/>
                        </a:rPr>
                        <a:t> </a:t>
                      </a:r>
                      <a:r>
                        <a:rPr lang="en-GB" sz="1400" b="1" dirty="0" smtClean="0">
                          <a:solidFill>
                            <a:prstClr val="black"/>
                          </a:solidFill>
                          <a:latin typeface="Courier New" pitchFamily="49" charset="0"/>
                          <a:cs typeface="Courier New" pitchFamily="49" charset="0"/>
                        </a:rPr>
                        <a:t>data[100];</a:t>
                      </a:r>
                      <a:endParaRPr lang="en-GB" sz="1400" b="1" dirty="0" smtClean="0">
                        <a:solidFill>
                          <a:srgbClr val="00800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a:noFill/>
                    </a:lnB>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dirty="0" smtClean="0">
                          <a:latin typeface="Courier New" pitchFamily="49" charset="0"/>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TextBox 4"/>
          <p:cNvSpPr txBox="1"/>
          <p:nvPr/>
        </p:nvSpPr>
        <p:spPr>
          <a:xfrm>
            <a:off x="5148064" y="2223904"/>
            <a:ext cx="2529095" cy="707886"/>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More efficiently arranged data:</a:t>
            </a:r>
            <a:endParaRPr lang="en-GB" sz="2000" dirty="0">
              <a:solidFill>
                <a:schemeClr val="tx1">
                  <a:lumMod val="85000"/>
                  <a:lumOff val="15000"/>
                </a:schemeClr>
              </a:solidFill>
              <a:latin typeface="Calibri"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685573522"/>
              </p:ext>
            </p:extLst>
          </p:nvPr>
        </p:nvGraphicFramePr>
        <p:xfrm>
          <a:off x="5004048" y="3010262"/>
          <a:ext cx="2952328" cy="929640"/>
        </p:xfrm>
        <a:graphic>
          <a:graphicData uri="http://schemas.openxmlformats.org/drawingml/2006/table">
            <a:tbl>
              <a:tblPr firstRow="1" firstCol="1" bandRow="1">
                <a:tableStyleId>{3B4B98B0-60AC-42C2-AFA5-B58CD77FA1E5}</a:tableStyleId>
              </a:tblPr>
              <a:tblGrid>
                <a:gridCol w="247380"/>
                <a:gridCol w="2704948"/>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da-DK" sz="1400" b="1" dirty="0" smtClean="0">
                          <a:solidFill>
                            <a:srgbClr val="0000FF"/>
                          </a:solidFill>
                          <a:latin typeface="Courier New" pitchFamily="49" charset="0"/>
                          <a:cs typeface="Courier New" pitchFamily="49" charset="0"/>
                        </a:rPr>
                        <a:t>struct </a:t>
                      </a:r>
                      <a:r>
                        <a:rPr lang="da-DK" sz="1400" b="1" dirty="0" smtClean="0">
                          <a:solidFill>
                            <a:prstClr val="black"/>
                          </a:solidFill>
                          <a:latin typeface="Courier New" pitchFamily="49" charset="0"/>
                          <a:cs typeface="Courier New" pitchFamily="49" charset="0"/>
                        </a:rPr>
                        <a:t>DataStats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noFill/>
                  </a:tcPr>
                </a:tc>
                <a:tc>
                  <a:txBody>
                    <a:bodyPr/>
                    <a:lstStyle/>
                    <a:p>
                      <a:r>
                        <a:rPr lang="en-GB" sz="1400" b="1" dirty="0" smtClean="0">
                          <a:latin typeface="Courier New" pitchFamily="49" charset="0"/>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 3</a:t>
                      </a:r>
                      <a:endParaRPr lang="en-GB" sz="1100" b="0" dirty="0">
                        <a:solidFill>
                          <a:schemeClr val="bg1">
                            <a:lumMod val="65000"/>
                          </a:schemeClr>
                        </a:solidFill>
                        <a:effectLst/>
                        <a:latin typeface="Calibri"/>
                        <a:ea typeface="Calibri"/>
                        <a:cs typeface="Times New Roman"/>
                      </a:endParaRPr>
                    </a:p>
                  </a:txBody>
                  <a:tcPr marL="9525" marR="9525" marT="9525" marB="9525">
                    <a:lnR w="12700" cap="flat" cmpd="sng" algn="ctr">
                      <a:solidFill>
                        <a:schemeClr val="tx1"/>
                      </a:solidFill>
                      <a:prstDash val="solid"/>
                      <a:round/>
                      <a:headEnd type="none" w="med" len="med"/>
                      <a:tailEnd type="none" w="med" len="med"/>
                    </a:lnR>
                    <a:lnT>
                      <a:noFill/>
                    </a:lnT>
                    <a:noFill/>
                  </a:tcPr>
                </a:tc>
                <a:tc>
                  <a:txBody>
                    <a:bodyPr/>
                    <a:lstStyle/>
                    <a:p>
                      <a:r>
                        <a:rPr lang="en-GB" sz="1400" b="1" dirty="0" smtClean="0">
                          <a:solidFill>
                            <a:srgbClr val="0000FF"/>
                          </a:solidFill>
                          <a:latin typeface="Courier New" pitchFamily="49" charset="0"/>
                          <a:cs typeface="Courier New" pitchFamily="49" charset="0"/>
                        </a:rPr>
                        <a:t>   float</a:t>
                      </a:r>
                      <a:r>
                        <a:rPr lang="en-GB" sz="1400" b="1" baseline="0" dirty="0" smtClean="0">
                          <a:solidFill>
                            <a:schemeClr val="tx1"/>
                          </a:solidFill>
                          <a:latin typeface="Courier New" pitchFamily="49" charset="0"/>
                          <a:cs typeface="Courier New" pitchFamily="49" charset="0"/>
                        </a:rPr>
                        <a:t> </a:t>
                      </a:r>
                      <a:r>
                        <a:rPr lang="en-GB" sz="1400" b="1" dirty="0" smtClean="0">
                          <a:solidFill>
                            <a:prstClr val="black"/>
                          </a:solidFill>
                          <a:latin typeface="Courier New" pitchFamily="49" charset="0"/>
                          <a:cs typeface="Courier New" pitchFamily="49" charset="0"/>
                        </a:rPr>
                        <a:t>average, </a:t>
                      </a:r>
                      <a:r>
                        <a:rPr lang="en-GB" sz="1400" b="1" dirty="0" err="1" smtClean="0">
                          <a:solidFill>
                            <a:prstClr val="black"/>
                          </a:solidFill>
                          <a:latin typeface="Courier New" pitchFamily="49" charset="0"/>
                          <a:cs typeface="Courier New" pitchFamily="49" charset="0"/>
                        </a:rPr>
                        <a:t>sd</a:t>
                      </a:r>
                      <a:r>
                        <a:rPr lang="en-GB" sz="1400" b="1" dirty="0" smtClean="0">
                          <a:solidFill>
                            <a:prstClr val="black"/>
                          </a:solidFill>
                          <a:latin typeface="Courier New" pitchFamily="49" charset="0"/>
                          <a:cs typeface="Courier New" pitchFamily="49" charset="0"/>
                        </a:rPr>
                        <a:t>;</a:t>
                      </a:r>
                      <a:endParaRPr lang="en-GB" sz="1400" b="1" dirty="0" smtClean="0">
                        <a:solidFill>
                          <a:srgbClr val="00800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dirty="0" smtClean="0">
                          <a:latin typeface="Courier New" pitchFamily="49" charset="0"/>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44657069"/>
              </p:ext>
            </p:extLst>
          </p:nvPr>
        </p:nvGraphicFramePr>
        <p:xfrm>
          <a:off x="5004048" y="4009003"/>
          <a:ext cx="2952328" cy="929640"/>
        </p:xfrm>
        <a:graphic>
          <a:graphicData uri="http://schemas.openxmlformats.org/drawingml/2006/table">
            <a:tbl>
              <a:tblPr firstRow="1" firstCol="1" bandRow="1">
                <a:tableStyleId>{3B4B98B0-60AC-42C2-AFA5-B58CD77FA1E5}</a:tableStyleId>
              </a:tblPr>
              <a:tblGrid>
                <a:gridCol w="247380"/>
                <a:gridCol w="2704948"/>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da-DK" sz="1400" b="1" dirty="0" smtClean="0">
                          <a:solidFill>
                            <a:srgbClr val="0000FF"/>
                          </a:solidFill>
                          <a:latin typeface="Courier New" pitchFamily="49" charset="0"/>
                          <a:cs typeface="Courier New" pitchFamily="49" charset="0"/>
                        </a:rPr>
                        <a:t>struct </a:t>
                      </a:r>
                      <a:r>
                        <a:rPr lang="da-DK" sz="1400" b="1" dirty="0" smtClean="0">
                          <a:solidFill>
                            <a:prstClr val="black"/>
                          </a:solidFill>
                          <a:latin typeface="Courier New" pitchFamily="49" charset="0"/>
                          <a:cs typeface="Courier New" pitchFamily="49" charset="0"/>
                        </a:rPr>
                        <a:t>RawData</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noFill/>
                  </a:tcPr>
                </a:tc>
                <a:tc>
                  <a:txBody>
                    <a:bodyPr/>
                    <a:lstStyle/>
                    <a:p>
                      <a:r>
                        <a:rPr lang="en-GB" sz="1400" b="1" dirty="0" smtClean="0">
                          <a:latin typeface="Courier New" pitchFamily="49" charset="0"/>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 3</a:t>
                      </a:r>
                      <a:endParaRPr lang="en-GB" sz="1100" b="0" dirty="0">
                        <a:solidFill>
                          <a:schemeClr val="bg1">
                            <a:lumMod val="65000"/>
                          </a:schemeClr>
                        </a:solidFill>
                        <a:effectLst/>
                        <a:latin typeface="Calibri"/>
                        <a:ea typeface="Calibri"/>
                        <a:cs typeface="Times New Roman"/>
                      </a:endParaRPr>
                    </a:p>
                  </a:txBody>
                  <a:tcPr marL="9525" marR="9525" marT="9525" marB="9525">
                    <a:lnR w="12700" cap="flat" cmpd="sng" algn="ctr">
                      <a:solidFill>
                        <a:schemeClr val="tx1"/>
                      </a:solidFill>
                      <a:prstDash val="solid"/>
                      <a:round/>
                      <a:headEnd type="none" w="med" len="med"/>
                      <a:tailEnd type="none" w="med" len="med"/>
                    </a:lnR>
                    <a:lnT>
                      <a:noFill/>
                    </a:lnT>
                    <a:noFill/>
                  </a:tcPr>
                </a:tc>
                <a:tc>
                  <a:txBody>
                    <a:bodyPr/>
                    <a:lstStyle/>
                    <a:p>
                      <a:r>
                        <a:rPr lang="en-GB" sz="1400" b="1" dirty="0" smtClean="0">
                          <a:solidFill>
                            <a:srgbClr val="0000FF"/>
                          </a:solidFill>
                          <a:latin typeface="Courier New" pitchFamily="49" charset="0"/>
                          <a:cs typeface="Courier New" pitchFamily="49" charset="0"/>
                        </a:rPr>
                        <a:t>   float</a:t>
                      </a:r>
                      <a:r>
                        <a:rPr lang="en-GB" sz="1400" b="1" baseline="0" dirty="0" smtClean="0">
                          <a:solidFill>
                            <a:schemeClr val="tx1"/>
                          </a:solidFill>
                          <a:latin typeface="Courier New" pitchFamily="49" charset="0"/>
                          <a:cs typeface="Courier New" pitchFamily="49" charset="0"/>
                        </a:rPr>
                        <a:t> </a:t>
                      </a:r>
                      <a:r>
                        <a:rPr lang="en-GB" sz="1400" b="1" dirty="0" smtClean="0">
                          <a:solidFill>
                            <a:prstClr val="black"/>
                          </a:solidFill>
                          <a:latin typeface="Courier New" pitchFamily="49" charset="0"/>
                          <a:cs typeface="Courier New" pitchFamily="49" charset="0"/>
                        </a:rPr>
                        <a:t>data[100];</a:t>
                      </a:r>
                      <a:endParaRPr lang="en-GB" sz="1400" b="1" dirty="0" smtClean="0">
                        <a:solidFill>
                          <a:srgbClr val="00800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dirty="0" smtClean="0">
                          <a:latin typeface="Courier New" pitchFamily="49" charset="0"/>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14010563"/>
              </p:ext>
            </p:extLst>
          </p:nvPr>
        </p:nvGraphicFramePr>
        <p:xfrm>
          <a:off x="-252536" y="3088734"/>
          <a:ext cx="5112568" cy="1859280"/>
        </p:xfrm>
        <a:graphic>
          <a:graphicData uri="http://schemas.openxmlformats.org/drawingml/2006/table">
            <a:tbl>
              <a:tblPr firstRow="1" firstCol="1" bandRow="1">
                <a:tableStyleId>{3B4B98B0-60AC-42C2-AFA5-B58CD77FA1E5}</a:tableStyleId>
              </a:tblPr>
              <a:tblGrid>
                <a:gridCol w="428390"/>
                <a:gridCol w="4684178"/>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da-DK" sz="1400" b="1" dirty="0" smtClean="0">
                          <a:solidFill>
                            <a:srgbClr val="0000FF"/>
                          </a:solidFill>
                          <a:latin typeface="Courier New" pitchFamily="49" charset="0"/>
                          <a:cs typeface="Courier New" pitchFamily="49" charset="0"/>
                        </a:rPr>
                        <a:t>void </a:t>
                      </a:r>
                      <a:r>
                        <a:rPr lang="da-DK" sz="1400" b="1" dirty="0" smtClean="0">
                          <a:solidFill>
                            <a:prstClr val="black"/>
                          </a:solidFill>
                          <a:latin typeface="Courier New" pitchFamily="49" charset="0"/>
                          <a:cs typeface="Courier New" pitchFamily="49" charset="0"/>
                        </a:rPr>
                        <a:t>processLotsOfData(DataRecord</a:t>
                      </a:r>
                      <a:r>
                        <a:rPr lang="da-DK" sz="1400" b="1" baseline="0" dirty="0" smtClean="0">
                          <a:solidFill>
                            <a:prstClr val="black"/>
                          </a:solidFill>
                          <a:latin typeface="Courier New" pitchFamily="49" charset="0"/>
                          <a:cs typeface="Courier New" pitchFamily="49" charset="0"/>
                        </a:rPr>
                        <a:t>* ptrData)</a:t>
                      </a:r>
                      <a:endParaRPr lang="da-DK" sz="1400" b="1" dirty="0" smtClean="0">
                        <a:solidFill>
                          <a:prstClr val="black"/>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noFill/>
                  </a:tcPr>
                </a:tc>
                <a:tc>
                  <a:txBody>
                    <a:bodyPr/>
                    <a:lstStyle/>
                    <a:p>
                      <a:r>
                        <a:rPr lang="en-GB" sz="1400" b="1" dirty="0" smtClean="0">
                          <a:latin typeface="Courier New" pitchFamily="49" charset="0"/>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 3</a:t>
                      </a:r>
                      <a:endParaRPr lang="en-GB" sz="1100" b="0" dirty="0">
                        <a:solidFill>
                          <a:schemeClr val="bg1">
                            <a:lumMod val="65000"/>
                          </a:schemeClr>
                        </a:solidFill>
                        <a:effectLst/>
                        <a:latin typeface="Calibri"/>
                        <a:ea typeface="Calibri"/>
                        <a:cs typeface="Times New Roman"/>
                      </a:endParaRPr>
                    </a:p>
                  </a:txBody>
                  <a:tcPr marL="9525" marR="9525" marT="9525" marB="9525">
                    <a:lnR w="12700" cap="flat" cmpd="sng" algn="ctr">
                      <a:solidFill>
                        <a:schemeClr val="tx1"/>
                      </a:solidFill>
                      <a:prstDash val="solid"/>
                      <a:round/>
                      <a:headEnd type="none" w="med" len="med"/>
                      <a:tailEnd type="none" w="med" len="med"/>
                    </a:lnR>
                    <a:lnT>
                      <a:noFill/>
                    </a:lnT>
                    <a:noFill/>
                  </a:tcPr>
                </a:tc>
                <a:tc>
                  <a:txBody>
                    <a:bodyPr/>
                    <a:lstStyle/>
                    <a:p>
                      <a:r>
                        <a:rPr lang="en-GB" sz="1400" b="1" dirty="0" smtClean="0">
                          <a:solidFill>
                            <a:srgbClr val="0000FF"/>
                          </a:solidFill>
                          <a:latin typeface="Courier New" pitchFamily="49" charset="0"/>
                          <a:cs typeface="Courier New" pitchFamily="49" charset="0"/>
                        </a:rPr>
                        <a:t>   float</a:t>
                      </a:r>
                      <a:r>
                        <a:rPr lang="en-GB" sz="1400" b="1" dirty="0" smtClean="0">
                          <a:latin typeface="Courier New" pitchFamily="49" charset="0"/>
                          <a:cs typeface="Courier New" pitchFamily="49" charset="0"/>
                        </a:rPr>
                        <a:t> </a:t>
                      </a:r>
                      <a:r>
                        <a:rPr lang="en-GB" sz="1400" b="1" dirty="0" smtClean="0">
                          <a:solidFill>
                            <a:prstClr val="black"/>
                          </a:solidFill>
                          <a:latin typeface="Courier New" pitchFamily="49" charset="0"/>
                          <a:cs typeface="Courier New" pitchFamily="49" charset="0"/>
                        </a:rPr>
                        <a:t>average</a:t>
                      </a:r>
                      <a:r>
                        <a:rPr lang="en-GB" sz="1400" b="1" baseline="0" dirty="0" smtClean="0">
                          <a:solidFill>
                            <a:prstClr val="black"/>
                          </a:solidFill>
                          <a:latin typeface="Courier New" pitchFamily="49" charset="0"/>
                          <a:cs typeface="Courier New" pitchFamily="49" charset="0"/>
                        </a:rPr>
                        <a:t> = 0.0f;</a:t>
                      </a:r>
                      <a:endParaRPr lang="en-GB" sz="1400" b="1" dirty="0" smtClean="0">
                        <a:solidFill>
                          <a:srgbClr val="00800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4</a:t>
                      </a:r>
                      <a:endParaRPr lang="en-GB" sz="1100" b="0" dirty="0">
                        <a:solidFill>
                          <a:schemeClr val="bg1">
                            <a:lumMod val="65000"/>
                          </a:schemeClr>
                        </a:solidFill>
                        <a:effectLst/>
                        <a:latin typeface="Calibri"/>
                        <a:ea typeface="Calibri"/>
                        <a:cs typeface="Times New Roman"/>
                      </a:endParaRPr>
                    </a:p>
                  </a:txBody>
                  <a:tcPr marL="9525" marR="9525" marT="9525" marB="9525">
                    <a:lnR w="12700" cap="flat" cmpd="sng" algn="ctr">
                      <a:solidFill>
                        <a:schemeClr val="tx1"/>
                      </a:solidFill>
                      <a:prstDash val="solid"/>
                      <a:round/>
                      <a:headEnd type="none" w="med" len="med"/>
                      <a:tailEnd type="none" w="med" len="med"/>
                    </a:lnR>
                    <a:lnB>
                      <a:noFill/>
                    </a:lnB>
                    <a:noFill/>
                  </a:tcPr>
                </a:tc>
                <a:tc>
                  <a:txBody>
                    <a:bodyPr/>
                    <a:lstStyle/>
                    <a:p>
                      <a:r>
                        <a:rPr lang="en-GB" sz="1400" b="1" dirty="0" smtClean="0">
                          <a:solidFill>
                            <a:prstClr val="black"/>
                          </a:solidFill>
                          <a:latin typeface="Courier New" pitchFamily="49" charset="0"/>
                          <a:cs typeface="Courier New" pitchFamily="49" charset="0"/>
                        </a:rPr>
                        <a:t>   </a:t>
                      </a:r>
                      <a:r>
                        <a:rPr lang="en-GB" sz="1400" b="1" dirty="0" smtClean="0">
                          <a:solidFill>
                            <a:srgbClr val="0000FF"/>
                          </a:solidFill>
                          <a:latin typeface="Courier New" pitchFamily="49" charset="0"/>
                          <a:cs typeface="Courier New" pitchFamily="49" charset="0"/>
                        </a:rPr>
                        <a:t>for</a:t>
                      </a:r>
                      <a:r>
                        <a:rPr lang="en-GB" sz="1400" b="1" dirty="0" smtClean="0">
                          <a:solidFill>
                            <a:prstClr val="black"/>
                          </a:solidFill>
                          <a:latin typeface="Courier New" pitchFamily="49" charset="0"/>
                          <a:cs typeface="Courier New" pitchFamily="49" charset="0"/>
                        </a:rPr>
                        <a:t>(</a:t>
                      </a:r>
                      <a:r>
                        <a:rPr lang="en-GB" sz="1400" b="1" dirty="0" err="1" smtClean="0">
                          <a:solidFill>
                            <a:srgbClr val="0000FF"/>
                          </a:solidFill>
                          <a:latin typeface="Courier New" pitchFamily="49" charset="0"/>
                          <a:cs typeface="Courier New" pitchFamily="49" charset="0"/>
                        </a:rPr>
                        <a:t>int</a:t>
                      </a:r>
                      <a:r>
                        <a:rPr lang="en-GB" sz="1400" b="1" baseline="0" dirty="0" smtClean="0">
                          <a:solidFill>
                            <a:prstClr val="black"/>
                          </a:solidFill>
                          <a:latin typeface="Courier New" pitchFamily="49" charset="0"/>
                          <a:cs typeface="Courier New" pitchFamily="49" charset="0"/>
                        </a:rPr>
                        <a:t> </a:t>
                      </a:r>
                      <a:r>
                        <a:rPr lang="en-GB" sz="1400" b="1" dirty="0" err="1" smtClean="0">
                          <a:solidFill>
                            <a:prstClr val="black"/>
                          </a:solidFill>
                          <a:latin typeface="Courier New" pitchFamily="49" charset="0"/>
                          <a:cs typeface="Courier New" pitchFamily="49" charset="0"/>
                        </a:rPr>
                        <a:t>i</a:t>
                      </a:r>
                      <a:r>
                        <a:rPr lang="en-GB" sz="1400" b="1" dirty="0" smtClean="0">
                          <a:solidFill>
                            <a:prstClr val="black"/>
                          </a:solidFill>
                          <a:latin typeface="Courier New" pitchFamily="49" charset="0"/>
                          <a:cs typeface="Courier New" pitchFamily="49" charset="0"/>
                        </a:rPr>
                        <a:t>=0;</a:t>
                      </a:r>
                      <a:r>
                        <a:rPr lang="en-GB" sz="1400" b="1" baseline="0" dirty="0" smtClean="0">
                          <a:solidFill>
                            <a:prstClr val="black"/>
                          </a:solidFill>
                          <a:latin typeface="Courier New" pitchFamily="49" charset="0"/>
                          <a:cs typeface="Courier New" pitchFamily="49" charset="0"/>
                        </a:rPr>
                        <a:t> </a:t>
                      </a:r>
                      <a:r>
                        <a:rPr lang="en-GB" sz="1400" b="1" baseline="0" dirty="0" err="1" smtClean="0">
                          <a:solidFill>
                            <a:prstClr val="black"/>
                          </a:solidFill>
                          <a:latin typeface="Courier New" pitchFamily="49" charset="0"/>
                          <a:cs typeface="Courier New" pitchFamily="49" charset="0"/>
                        </a:rPr>
                        <a:t>i</a:t>
                      </a:r>
                      <a:r>
                        <a:rPr lang="en-GB" sz="1400" b="1" baseline="0" dirty="0" smtClean="0">
                          <a:solidFill>
                            <a:prstClr val="black"/>
                          </a:solidFill>
                          <a:latin typeface="Courier New" pitchFamily="49" charset="0"/>
                          <a:cs typeface="Courier New" pitchFamily="49" charset="0"/>
                        </a:rPr>
                        <a:t>&lt;</a:t>
                      </a:r>
                      <a:r>
                        <a:rPr lang="en-GB" sz="1400" b="1" baseline="0" dirty="0" err="1" smtClean="0">
                          <a:solidFill>
                            <a:prstClr val="black"/>
                          </a:solidFill>
                          <a:latin typeface="Courier New" pitchFamily="49" charset="0"/>
                          <a:cs typeface="Courier New" pitchFamily="49" charset="0"/>
                        </a:rPr>
                        <a:t>numRecords</a:t>
                      </a:r>
                      <a:r>
                        <a:rPr lang="en-GB" sz="1400" b="1" baseline="0" dirty="0" smtClean="0">
                          <a:solidFill>
                            <a:prstClr val="black"/>
                          </a:solidFill>
                          <a:latin typeface="Courier New" pitchFamily="49" charset="0"/>
                          <a:cs typeface="Courier New" pitchFamily="49" charset="0"/>
                        </a:rPr>
                        <a:t>; </a:t>
                      </a:r>
                      <a:r>
                        <a:rPr lang="en-GB" sz="1400" b="1" baseline="0" dirty="0" err="1" smtClean="0">
                          <a:solidFill>
                            <a:prstClr val="black"/>
                          </a:solidFill>
                          <a:latin typeface="Courier New" pitchFamily="49" charset="0"/>
                          <a:cs typeface="Courier New" pitchFamily="49" charset="0"/>
                        </a:rPr>
                        <a:t>i</a:t>
                      </a:r>
                      <a:r>
                        <a:rPr lang="en-GB" sz="1400" b="1" baseline="0" dirty="0" smtClean="0">
                          <a:solidFill>
                            <a:prstClr val="black"/>
                          </a:solidFill>
                          <a:latin typeface="Courier New" pitchFamily="49" charset="0"/>
                          <a:cs typeface="Courier New" pitchFamily="49" charset="0"/>
                        </a:rPr>
                        <a:t>++)</a:t>
                      </a:r>
                      <a:endParaRPr lang="en-GB" sz="1400" b="1" dirty="0" smtClean="0">
                        <a:solidFill>
                          <a:srgbClr val="00800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a:noFill/>
                    </a:lnB>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mn-lt"/>
                          <a:ea typeface="+mn-ea"/>
                          <a:cs typeface="+mn-cs"/>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r>
                        <a:rPr lang="en-GB" sz="1400" b="1" dirty="0" smtClean="0">
                          <a:solidFill>
                            <a:prstClr val="black"/>
                          </a:solidFill>
                          <a:latin typeface="Courier New" pitchFamily="49" charset="0"/>
                          <a:cs typeface="Courier New" pitchFamily="49" charset="0"/>
                        </a:rPr>
                        <a:t>      average</a:t>
                      </a:r>
                      <a:r>
                        <a:rPr lang="en-GB" sz="1400" b="1" baseline="0" dirty="0" smtClean="0">
                          <a:solidFill>
                            <a:prstClr val="black"/>
                          </a:solidFill>
                          <a:latin typeface="Courier New" pitchFamily="49" charset="0"/>
                          <a:cs typeface="Courier New" pitchFamily="49" charset="0"/>
                        </a:rPr>
                        <a:t> += </a:t>
                      </a:r>
                      <a:r>
                        <a:rPr lang="en-GB" sz="1400" b="1" dirty="0" err="1" smtClean="0">
                          <a:solidFill>
                            <a:prstClr val="black"/>
                          </a:solidFill>
                          <a:latin typeface="Courier New" pitchFamily="49" charset="0"/>
                          <a:cs typeface="Courier New" pitchFamily="49" charset="0"/>
                        </a:rPr>
                        <a:t>ptrData</a:t>
                      </a:r>
                      <a:r>
                        <a:rPr lang="en-GB" sz="1400" b="1" dirty="0" smtClean="0">
                          <a:solidFill>
                            <a:prstClr val="black"/>
                          </a:solidFill>
                          <a:latin typeface="Courier New" pitchFamily="49" charset="0"/>
                          <a:cs typeface="Courier New" pitchFamily="49" charset="0"/>
                        </a:rPr>
                        <a:t>[</a:t>
                      </a:r>
                      <a:r>
                        <a:rPr lang="en-GB" sz="1400" b="1" dirty="0" err="1" smtClean="0">
                          <a:solidFill>
                            <a:prstClr val="black"/>
                          </a:solidFill>
                          <a:latin typeface="Courier New" pitchFamily="49" charset="0"/>
                          <a:cs typeface="Courier New" pitchFamily="49" charset="0"/>
                        </a:rPr>
                        <a:t>i</a:t>
                      </a:r>
                      <a:r>
                        <a:rPr lang="en-GB" sz="1400" b="1" dirty="0" smtClean="0">
                          <a:solidFill>
                            <a:prstClr val="black"/>
                          </a:solidFill>
                          <a:latin typeface="Courier New" pitchFamily="49" charset="0"/>
                          <a:cs typeface="Courier New" pitchFamily="49" charset="0"/>
                        </a:rPr>
                        <a:t>].average;</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6</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dirty="0" smtClean="0">
                          <a:solidFill>
                            <a:srgbClr val="008000"/>
                          </a:solidFill>
                          <a:latin typeface="Courier New" pitchFamily="49" charset="0"/>
                          <a:cs typeface="Courier New" pitchFamily="49" charset="0"/>
                        </a:rPr>
                        <a:t>         // Likely lots of cache misses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7</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dirty="0" smtClean="0">
                          <a:solidFill>
                            <a:prstClr val="black"/>
                          </a:solidFill>
                          <a:latin typeface="Courier New" pitchFamily="49" charset="0"/>
                          <a:cs typeface="Courier New" pitchFamily="49" charset="0"/>
                        </a:rPr>
                        <a:t>   </a:t>
                      </a:r>
                      <a:r>
                        <a:rPr lang="en-GB" sz="1400" b="1" baseline="0" dirty="0" smtClean="0">
                          <a:solidFill>
                            <a:prstClr val="black"/>
                          </a:solidFill>
                          <a:latin typeface="Courier New" pitchFamily="49" charset="0"/>
                          <a:cs typeface="Courier New" pitchFamily="49" charset="0"/>
                        </a:rPr>
                        <a:t> </a:t>
                      </a:r>
                      <a:r>
                        <a:rPr lang="en-GB" sz="1400" b="1" dirty="0" smtClean="0">
                          <a:solidFill>
                            <a:prstClr val="black"/>
                          </a:solidFill>
                          <a:latin typeface="Courier New" pitchFamily="49" charset="0"/>
                          <a:cs typeface="Courier New" pitchFamily="49" charset="0"/>
                        </a:rPr>
                        <a:t>average</a:t>
                      </a:r>
                      <a:r>
                        <a:rPr lang="en-GB" sz="1400" b="1" baseline="0" dirty="0" smtClean="0">
                          <a:solidFill>
                            <a:prstClr val="black"/>
                          </a:solidFill>
                          <a:latin typeface="Courier New" pitchFamily="49" charset="0"/>
                          <a:cs typeface="Courier New" pitchFamily="49" charset="0"/>
                        </a:rPr>
                        <a:t> /= </a:t>
                      </a:r>
                      <a:r>
                        <a:rPr lang="en-GB" sz="1400" b="1" baseline="0" dirty="0" err="1" smtClean="0">
                          <a:solidFill>
                            <a:prstClr val="black"/>
                          </a:solidFill>
                          <a:latin typeface="Courier New" pitchFamily="49" charset="0"/>
                          <a:cs typeface="Courier New" pitchFamily="49" charset="0"/>
                        </a:rPr>
                        <a:t>numRecords</a:t>
                      </a:r>
                      <a:r>
                        <a:rPr lang="en-GB" sz="1400" b="1" baseline="0" dirty="0" smtClean="0">
                          <a:solidFill>
                            <a:prstClr val="black"/>
                          </a:solidFill>
                          <a:latin typeface="Courier New" pitchFamily="49" charset="0"/>
                          <a:cs typeface="Courier New" pitchFamily="49" charset="0"/>
                        </a:rPr>
                        <a:t>;</a:t>
                      </a:r>
                      <a:endParaRPr lang="en-GB" sz="1400" b="1" dirty="0" smtClean="0">
                        <a:solidFill>
                          <a:srgbClr val="008000"/>
                        </a:solidFill>
                        <a:latin typeface="Courier New" pitchFamily="49" charset="0"/>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9</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dirty="0" smtClean="0">
                          <a:latin typeface="Courier New" pitchFamily="49" charset="0"/>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272" y="1563638"/>
            <a:ext cx="975649" cy="1398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9513" y="2033934"/>
            <a:ext cx="1728192" cy="928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763670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0"/>
            <a:ext cx="9166184" cy="5308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a:xfrm>
            <a:off x="852424" y="4083918"/>
            <a:ext cx="3215520" cy="681479"/>
          </a:xfrm>
          <a:prstGeom prst="roundRect">
            <a:avLst>
              <a:gd name="adj" fmla="val 8550"/>
            </a:avLst>
          </a:prstGeom>
          <a:solidFill>
            <a:srgbClr val="FFFFFF">
              <a:alpha val="80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itle 1"/>
          <p:cNvSpPr txBox="1">
            <a:spLocks/>
          </p:cNvSpPr>
          <p:nvPr/>
        </p:nvSpPr>
        <p:spPr>
          <a:xfrm>
            <a:off x="-2045236" y="3978503"/>
            <a:ext cx="6088340"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GB" dirty="0" smtClean="0">
                <a:solidFill>
                  <a:schemeClr val="tx1"/>
                </a:solidFill>
                <a:effectLst/>
                <a:latin typeface="Calibri" pitchFamily="34" charset="0"/>
              </a:rPr>
              <a:t>Temporaries</a:t>
            </a:r>
            <a:endParaRPr lang="en-GB" dirty="0">
              <a:solidFill>
                <a:schemeClr val="tx1"/>
              </a:solidFill>
              <a:effectLst/>
              <a:latin typeface="Calibri" pitchFamily="34" charset="0"/>
            </a:endParaRPr>
          </a:p>
        </p:txBody>
      </p:sp>
    </p:spTree>
    <p:extLst>
      <p:ext uri="{BB962C8B-B14F-4D97-AF65-F5344CB8AC3E}">
        <p14:creationId xmlns:p14="http://schemas.microsoft.com/office/powerpoint/2010/main" val="87570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pstream">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7013C18A35F34ABB124A623B7462F5" ma:contentTypeVersion="0" ma:contentTypeDescription="Create a new document." ma:contentTypeScope="" ma:versionID="c8b53229ef314644a75f5a9f7c013cc0">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FDC8D7C-1AE3-440A-8FD4-05264A9DFA16}"/>
</file>

<file path=customXml/itemProps2.xml><?xml version="1.0" encoding="utf-8"?>
<ds:datastoreItem xmlns:ds="http://schemas.openxmlformats.org/officeDocument/2006/customXml" ds:itemID="{58F5F917-9D91-46A6-A03D-5B6DD01F06E8}"/>
</file>

<file path=customXml/itemProps3.xml><?xml version="1.0" encoding="utf-8"?>
<ds:datastoreItem xmlns:ds="http://schemas.openxmlformats.org/officeDocument/2006/customXml" ds:itemID="{E8DEB480-4DA0-4157-BEEF-AB389312C721}"/>
</file>

<file path=docProps/app.xml><?xml version="1.0" encoding="utf-8"?>
<Properties xmlns="http://schemas.openxmlformats.org/officeDocument/2006/extended-properties" xmlns:vt="http://schemas.openxmlformats.org/officeDocument/2006/docPropsVTypes">
  <Template>Slipstream</Template>
  <TotalTime>0</TotalTime>
  <Words>1302</Words>
  <Application>Microsoft Office PowerPoint</Application>
  <PresentationFormat>On-screen Show (16:9)</PresentationFormat>
  <Paragraphs>369</Paragraphs>
  <Slides>16</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Courier New</vt:lpstr>
      <vt:lpstr>Georgia</vt:lpstr>
      <vt:lpstr>Times New Roman</vt:lpstr>
      <vt:lpstr>Trebuchet MS</vt:lpstr>
      <vt:lpstr>Slipstream</vt:lpstr>
      <vt:lpstr>Optimisation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2013-01-08T13:39:25Z</dcterms:created>
  <dcterms:modified xsi:type="dcterms:W3CDTF">2015-01-14T09:20:36Z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y fmtid="{D5CDD505-2E9C-101B-9397-08002B2CF9AE}" pid="4" name="ContentTypeId">
    <vt:lpwstr>0x010100E77013C18A35F34ABB124A623B7462F5</vt:lpwstr>
  </property>
</Properties>
</file>